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7" d="100"/>
          <a:sy n="67" d="100"/>
        </p:scale>
        <p:origin x="48" y="-5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C32EB-9AB6-5AC3-D3BA-FE69ACA374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028FAF2-9844-868B-6D32-16634BEE18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6F63ED0-13DD-F0C7-7C4E-7B868ADD4558}"/>
              </a:ext>
            </a:extLst>
          </p:cNvPr>
          <p:cNvSpPr>
            <a:spLocks noGrp="1"/>
          </p:cNvSpPr>
          <p:nvPr>
            <p:ph type="dt" sz="half" idx="10"/>
          </p:nvPr>
        </p:nvSpPr>
        <p:spPr/>
        <p:txBody>
          <a:bodyPr/>
          <a:lstStyle/>
          <a:p>
            <a:fld id="{254EFF67-65A5-41F6-8689-FA4CBDCFB256}" type="datetimeFigureOut">
              <a:rPr lang="en-IN" smtClean="0"/>
              <a:t>10-09-2025</a:t>
            </a:fld>
            <a:endParaRPr lang="en-IN"/>
          </a:p>
        </p:txBody>
      </p:sp>
      <p:sp>
        <p:nvSpPr>
          <p:cNvPr id="5" name="Footer Placeholder 4">
            <a:extLst>
              <a:ext uri="{FF2B5EF4-FFF2-40B4-BE49-F238E27FC236}">
                <a16:creationId xmlns:a16="http://schemas.microsoft.com/office/drawing/2014/main" id="{427432B7-D447-0EEF-C78C-6D5EC5C4074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D06ABC3-7A19-68A8-EFD0-9352E776CA15}"/>
              </a:ext>
            </a:extLst>
          </p:cNvPr>
          <p:cNvSpPr>
            <a:spLocks noGrp="1"/>
          </p:cNvSpPr>
          <p:nvPr>
            <p:ph type="sldNum" sz="quarter" idx="12"/>
          </p:nvPr>
        </p:nvSpPr>
        <p:spPr/>
        <p:txBody>
          <a:bodyPr/>
          <a:lstStyle/>
          <a:p>
            <a:fld id="{5310E006-9340-49CF-9F01-2D057C8B8FB4}" type="slidenum">
              <a:rPr lang="en-IN" smtClean="0"/>
              <a:t>‹#›</a:t>
            </a:fld>
            <a:endParaRPr lang="en-IN"/>
          </a:p>
        </p:txBody>
      </p:sp>
    </p:spTree>
    <p:extLst>
      <p:ext uri="{BB962C8B-B14F-4D97-AF65-F5344CB8AC3E}">
        <p14:creationId xmlns:p14="http://schemas.microsoft.com/office/powerpoint/2010/main" val="3867000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6859B-7BE9-0725-D3A5-36E88EB10EA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19A2304-5C7E-D84D-1FA3-57FDC54CE6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7C596B9-C684-0B43-3B6D-6FC45AA9FD9A}"/>
              </a:ext>
            </a:extLst>
          </p:cNvPr>
          <p:cNvSpPr>
            <a:spLocks noGrp="1"/>
          </p:cNvSpPr>
          <p:nvPr>
            <p:ph type="dt" sz="half" idx="10"/>
          </p:nvPr>
        </p:nvSpPr>
        <p:spPr/>
        <p:txBody>
          <a:bodyPr/>
          <a:lstStyle/>
          <a:p>
            <a:fld id="{254EFF67-65A5-41F6-8689-FA4CBDCFB256}" type="datetimeFigureOut">
              <a:rPr lang="en-IN" smtClean="0"/>
              <a:t>10-09-2025</a:t>
            </a:fld>
            <a:endParaRPr lang="en-IN"/>
          </a:p>
        </p:txBody>
      </p:sp>
      <p:sp>
        <p:nvSpPr>
          <p:cNvPr id="5" name="Footer Placeholder 4">
            <a:extLst>
              <a:ext uri="{FF2B5EF4-FFF2-40B4-BE49-F238E27FC236}">
                <a16:creationId xmlns:a16="http://schemas.microsoft.com/office/drawing/2014/main" id="{0AB79F3F-93C3-8ED0-59A0-58BD3166B1E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2EBCED8-4992-3F22-C8A7-55A6674C45D7}"/>
              </a:ext>
            </a:extLst>
          </p:cNvPr>
          <p:cNvSpPr>
            <a:spLocks noGrp="1"/>
          </p:cNvSpPr>
          <p:nvPr>
            <p:ph type="sldNum" sz="quarter" idx="12"/>
          </p:nvPr>
        </p:nvSpPr>
        <p:spPr/>
        <p:txBody>
          <a:bodyPr/>
          <a:lstStyle/>
          <a:p>
            <a:fld id="{5310E006-9340-49CF-9F01-2D057C8B8FB4}" type="slidenum">
              <a:rPr lang="en-IN" smtClean="0"/>
              <a:t>‹#›</a:t>
            </a:fld>
            <a:endParaRPr lang="en-IN"/>
          </a:p>
        </p:txBody>
      </p:sp>
    </p:spTree>
    <p:extLst>
      <p:ext uri="{BB962C8B-B14F-4D97-AF65-F5344CB8AC3E}">
        <p14:creationId xmlns:p14="http://schemas.microsoft.com/office/powerpoint/2010/main" val="2592116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0F198-590C-2348-B731-1F2E6D11364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6FF0183-F475-88AF-D9D8-743184D6EB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A950153-87F9-0871-909C-34E8044F17D3}"/>
              </a:ext>
            </a:extLst>
          </p:cNvPr>
          <p:cNvSpPr>
            <a:spLocks noGrp="1"/>
          </p:cNvSpPr>
          <p:nvPr>
            <p:ph type="dt" sz="half" idx="10"/>
          </p:nvPr>
        </p:nvSpPr>
        <p:spPr/>
        <p:txBody>
          <a:bodyPr/>
          <a:lstStyle/>
          <a:p>
            <a:fld id="{254EFF67-65A5-41F6-8689-FA4CBDCFB256}" type="datetimeFigureOut">
              <a:rPr lang="en-IN" smtClean="0"/>
              <a:t>10-09-2025</a:t>
            </a:fld>
            <a:endParaRPr lang="en-IN"/>
          </a:p>
        </p:txBody>
      </p:sp>
      <p:sp>
        <p:nvSpPr>
          <p:cNvPr id="5" name="Footer Placeholder 4">
            <a:extLst>
              <a:ext uri="{FF2B5EF4-FFF2-40B4-BE49-F238E27FC236}">
                <a16:creationId xmlns:a16="http://schemas.microsoft.com/office/drawing/2014/main" id="{CC5D876D-B974-3DAA-53FF-CF15E08D7D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DB2C32C-0C9E-B9CA-CA31-B2C2ADBAED74}"/>
              </a:ext>
            </a:extLst>
          </p:cNvPr>
          <p:cNvSpPr>
            <a:spLocks noGrp="1"/>
          </p:cNvSpPr>
          <p:nvPr>
            <p:ph type="sldNum" sz="quarter" idx="12"/>
          </p:nvPr>
        </p:nvSpPr>
        <p:spPr/>
        <p:txBody>
          <a:bodyPr/>
          <a:lstStyle/>
          <a:p>
            <a:fld id="{5310E006-9340-49CF-9F01-2D057C8B8FB4}" type="slidenum">
              <a:rPr lang="en-IN" smtClean="0"/>
              <a:t>‹#›</a:t>
            </a:fld>
            <a:endParaRPr lang="en-IN"/>
          </a:p>
        </p:txBody>
      </p:sp>
    </p:spTree>
    <p:extLst>
      <p:ext uri="{BB962C8B-B14F-4D97-AF65-F5344CB8AC3E}">
        <p14:creationId xmlns:p14="http://schemas.microsoft.com/office/powerpoint/2010/main" val="2622738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B9F01-D422-5D89-9C51-61236DD177B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1861AF7-B987-9CCD-2F8A-824A127FE2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F63F8F-AC5B-DA6D-AD7F-A6A8EF2314EE}"/>
              </a:ext>
            </a:extLst>
          </p:cNvPr>
          <p:cNvSpPr>
            <a:spLocks noGrp="1"/>
          </p:cNvSpPr>
          <p:nvPr>
            <p:ph type="dt" sz="half" idx="10"/>
          </p:nvPr>
        </p:nvSpPr>
        <p:spPr/>
        <p:txBody>
          <a:bodyPr/>
          <a:lstStyle/>
          <a:p>
            <a:fld id="{254EFF67-65A5-41F6-8689-FA4CBDCFB256}" type="datetimeFigureOut">
              <a:rPr lang="en-IN" smtClean="0"/>
              <a:t>10-09-2025</a:t>
            </a:fld>
            <a:endParaRPr lang="en-IN"/>
          </a:p>
        </p:txBody>
      </p:sp>
      <p:sp>
        <p:nvSpPr>
          <p:cNvPr id="5" name="Footer Placeholder 4">
            <a:extLst>
              <a:ext uri="{FF2B5EF4-FFF2-40B4-BE49-F238E27FC236}">
                <a16:creationId xmlns:a16="http://schemas.microsoft.com/office/drawing/2014/main" id="{A4700AA2-F66E-4B2E-4194-678E81B329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D7C1BDB-85AF-B3C4-6BA1-AC3435F7104C}"/>
              </a:ext>
            </a:extLst>
          </p:cNvPr>
          <p:cNvSpPr>
            <a:spLocks noGrp="1"/>
          </p:cNvSpPr>
          <p:nvPr>
            <p:ph type="sldNum" sz="quarter" idx="12"/>
          </p:nvPr>
        </p:nvSpPr>
        <p:spPr/>
        <p:txBody>
          <a:bodyPr/>
          <a:lstStyle/>
          <a:p>
            <a:fld id="{5310E006-9340-49CF-9F01-2D057C8B8FB4}" type="slidenum">
              <a:rPr lang="en-IN" smtClean="0"/>
              <a:t>‹#›</a:t>
            </a:fld>
            <a:endParaRPr lang="en-IN"/>
          </a:p>
        </p:txBody>
      </p:sp>
    </p:spTree>
    <p:extLst>
      <p:ext uri="{BB962C8B-B14F-4D97-AF65-F5344CB8AC3E}">
        <p14:creationId xmlns:p14="http://schemas.microsoft.com/office/powerpoint/2010/main" val="1210405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CDD32-A456-3479-2CBF-A830B9947D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31D6CCA-0177-DBCA-9E78-9E1F902D822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D20C213-B022-2A2F-56F1-4722CA3957F4}"/>
              </a:ext>
            </a:extLst>
          </p:cNvPr>
          <p:cNvSpPr>
            <a:spLocks noGrp="1"/>
          </p:cNvSpPr>
          <p:nvPr>
            <p:ph type="dt" sz="half" idx="10"/>
          </p:nvPr>
        </p:nvSpPr>
        <p:spPr/>
        <p:txBody>
          <a:bodyPr/>
          <a:lstStyle/>
          <a:p>
            <a:fld id="{254EFF67-65A5-41F6-8689-FA4CBDCFB256}" type="datetimeFigureOut">
              <a:rPr lang="en-IN" smtClean="0"/>
              <a:t>10-09-2025</a:t>
            </a:fld>
            <a:endParaRPr lang="en-IN"/>
          </a:p>
        </p:txBody>
      </p:sp>
      <p:sp>
        <p:nvSpPr>
          <p:cNvPr id="5" name="Footer Placeholder 4">
            <a:extLst>
              <a:ext uri="{FF2B5EF4-FFF2-40B4-BE49-F238E27FC236}">
                <a16:creationId xmlns:a16="http://schemas.microsoft.com/office/drawing/2014/main" id="{429E637D-12A0-3DFB-FACD-D5C99631F4C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130DECF-6194-C59D-6C9A-07FA741A6BAC}"/>
              </a:ext>
            </a:extLst>
          </p:cNvPr>
          <p:cNvSpPr>
            <a:spLocks noGrp="1"/>
          </p:cNvSpPr>
          <p:nvPr>
            <p:ph type="sldNum" sz="quarter" idx="12"/>
          </p:nvPr>
        </p:nvSpPr>
        <p:spPr/>
        <p:txBody>
          <a:bodyPr/>
          <a:lstStyle/>
          <a:p>
            <a:fld id="{5310E006-9340-49CF-9F01-2D057C8B8FB4}" type="slidenum">
              <a:rPr lang="en-IN" smtClean="0"/>
              <a:t>‹#›</a:t>
            </a:fld>
            <a:endParaRPr lang="en-IN"/>
          </a:p>
        </p:txBody>
      </p:sp>
    </p:spTree>
    <p:extLst>
      <p:ext uri="{BB962C8B-B14F-4D97-AF65-F5344CB8AC3E}">
        <p14:creationId xmlns:p14="http://schemas.microsoft.com/office/powerpoint/2010/main" val="4204173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2ED54-F917-8B88-AE04-C0BD9DEC818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693508E-CD2C-0E87-021F-F37F2C3157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48D55DD-6E7A-9674-0762-D000310430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48A77A0-FD86-738A-B375-F2D1BD6C8782}"/>
              </a:ext>
            </a:extLst>
          </p:cNvPr>
          <p:cNvSpPr>
            <a:spLocks noGrp="1"/>
          </p:cNvSpPr>
          <p:nvPr>
            <p:ph type="dt" sz="half" idx="10"/>
          </p:nvPr>
        </p:nvSpPr>
        <p:spPr/>
        <p:txBody>
          <a:bodyPr/>
          <a:lstStyle/>
          <a:p>
            <a:fld id="{254EFF67-65A5-41F6-8689-FA4CBDCFB256}" type="datetimeFigureOut">
              <a:rPr lang="en-IN" smtClean="0"/>
              <a:t>10-09-2025</a:t>
            </a:fld>
            <a:endParaRPr lang="en-IN"/>
          </a:p>
        </p:txBody>
      </p:sp>
      <p:sp>
        <p:nvSpPr>
          <p:cNvPr id="6" name="Footer Placeholder 5">
            <a:extLst>
              <a:ext uri="{FF2B5EF4-FFF2-40B4-BE49-F238E27FC236}">
                <a16:creationId xmlns:a16="http://schemas.microsoft.com/office/drawing/2014/main" id="{4F384BBA-BC62-17A2-B379-BA93642509C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DDF675E-D95A-5E57-7758-A4D78C81F5E9}"/>
              </a:ext>
            </a:extLst>
          </p:cNvPr>
          <p:cNvSpPr>
            <a:spLocks noGrp="1"/>
          </p:cNvSpPr>
          <p:nvPr>
            <p:ph type="sldNum" sz="quarter" idx="12"/>
          </p:nvPr>
        </p:nvSpPr>
        <p:spPr/>
        <p:txBody>
          <a:bodyPr/>
          <a:lstStyle/>
          <a:p>
            <a:fld id="{5310E006-9340-49CF-9F01-2D057C8B8FB4}" type="slidenum">
              <a:rPr lang="en-IN" smtClean="0"/>
              <a:t>‹#›</a:t>
            </a:fld>
            <a:endParaRPr lang="en-IN"/>
          </a:p>
        </p:txBody>
      </p:sp>
    </p:spTree>
    <p:extLst>
      <p:ext uri="{BB962C8B-B14F-4D97-AF65-F5344CB8AC3E}">
        <p14:creationId xmlns:p14="http://schemas.microsoft.com/office/powerpoint/2010/main" val="4138197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B107D-F7C6-E37E-62F8-4480C9B9C53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4D9A865-BF5A-18FF-CB6E-97D4A23A26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98091B-461F-0898-63F7-30125F2C1E4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7C53893-ADA3-4F04-49A3-AD6807B5E9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56DC10-0A42-67C9-5913-AB02FBF07B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CD51DC9-78B2-FD38-CFF7-E1FAEC33A9A9}"/>
              </a:ext>
            </a:extLst>
          </p:cNvPr>
          <p:cNvSpPr>
            <a:spLocks noGrp="1"/>
          </p:cNvSpPr>
          <p:nvPr>
            <p:ph type="dt" sz="half" idx="10"/>
          </p:nvPr>
        </p:nvSpPr>
        <p:spPr/>
        <p:txBody>
          <a:bodyPr/>
          <a:lstStyle/>
          <a:p>
            <a:fld id="{254EFF67-65A5-41F6-8689-FA4CBDCFB256}" type="datetimeFigureOut">
              <a:rPr lang="en-IN" smtClean="0"/>
              <a:t>10-09-2025</a:t>
            </a:fld>
            <a:endParaRPr lang="en-IN"/>
          </a:p>
        </p:txBody>
      </p:sp>
      <p:sp>
        <p:nvSpPr>
          <p:cNvPr id="8" name="Footer Placeholder 7">
            <a:extLst>
              <a:ext uri="{FF2B5EF4-FFF2-40B4-BE49-F238E27FC236}">
                <a16:creationId xmlns:a16="http://schemas.microsoft.com/office/drawing/2014/main" id="{F461B138-5ED9-010C-115F-E504A167E26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BEF4372-A592-8C90-42ED-E64F196035E9}"/>
              </a:ext>
            </a:extLst>
          </p:cNvPr>
          <p:cNvSpPr>
            <a:spLocks noGrp="1"/>
          </p:cNvSpPr>
          <p:nvPr>
            <p:ph type="sldNum" sz="quarter" idx="12"/>
          </p:nvPr>
        </p:nvSpPr>
        <p:spPr/>
        <p:txBody>
          <a:bodyPr/>
          <a:lstStyle/>
          <a:p>
            <a:fld id="{5310E006-9340-49CF-9F01-2D057C8B8FB4}" type="slidenum">
              <a:rPr lang="en-IN" smtClean="0"/>
              <a:t>‹#›</a:t>
            </a:fld>
            <a:endParaRPr lang="en-IN"/>
          </a:p>
        </p:txBody>
      </p:sp>
    </p:spTree>
    <p:extLst>
      <p:ext uri="{BB962C8B-B14F-4D97-AF65-F5344CB8AC3E}">
        <p14:creationId xmlns:p14="http://schemas.microsoft.com/office/powerpoint/2010/main" val="3663299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D4286-770A-5596-6249-2EBC3D9032A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049A62F-CFC3-3F7E-CA8C-698F95E0FCD3}"/>
              </a:ext>
            </a:extLst>
          </p:cNvPr>
          <p:cNvSpPr>
            <a:spLocks noGrp="1"/>
          </p:cNvSpPr>
          <p:nvPr>
            <p:ph type="dt" sz="half" idx="10"/>
          </p:nvPr>
        </p:nvSpPr>
        <p:spPr/>
        <p:txBody>
          <a:bodyPr/>
          <a:lstStyle/>
          <a:p>
            <a:fld id="{254EFF67-65A5-41F6-8689-FA4CBDCFB256}" type="datetimeFigureOut">
              <a:rPr lang="en-IN" smtClean="0"/>
              <a:t>10-09-2025</a:t>
            </a:fld>
            <a:endParaRPr lang="en-IN"/>
          </a:p>
        </p:txBody>
      </p:sp>
      <p:sp>
        <p:nvSpPr>
          <p:cNvPr id="4" name="Footer Placeholder 3">
            <a:extLst>
              <a:ext uri="{FF2B5EF4-FFF2-40B4-BE49-F238E27FC236}">
                <a16:creationId xmlns:a16="http://schemas.microsoft.com/office/drawing/2014/main" id="{57A5C083-F707-C341-0095-6DC92501A28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CF9A292-0187-930C-A199-94864ED0743A}"/>
              </a:ext>
            </a:extLst>
          </p:cNvPr>
          <p:cNvSpPr>
            <a:spLocks noGrp="1"/>
          </p:cNvSpPr>
          <p:nvPr>
            <p:ph type="sldNum" sz="quarter" idx="12"/>
          </p:nvPr>
        </p:nvSpPr>
        <p:spPr/>
        <p:txBody>
          <a:bodyPr/>
          <a:lstStyle/>
          <a:p>
            <a:fld id="{5310E006-9340-49CF-9F01-2D057C8B8FB4}" type="slidenum">
              <a:rPr lang="en-IN" smtClean="0"/>
              <a:t>‹#›</a:t>
            </a:fld>
            <a:endParaRPr lang="en-IN"/>
          </a:p>
        </p:txBody>
      </p:sp>
    </p:spTree>
    <p:extLst>
      <p:ext uri="{BB962C8B-B14F-4D97-AF65-F5344CB8AC3E}">
        <p14:creationId xmlns:p14="http://schemas.microsoft.com/office/powerpoint/2010/main" val="2407534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33BB5F-CF05-84BE-E2E5-B0BE51049E71}"/>
              </a:ext>
            </a:extLst>
          </p:cNvPr>
          <p:cNvSpPr>
            <a:spLocks noGrp="1"/>
          </p:cNvSpPr>
          <p:nvPr>
            <p:ph type="dt" sz="half" idx="10"/>
          </p:nvPr>
        </p:nvSpPr>
        <p:spPr/>
        <p:txBody>
          <a:bodyPr/>
          <a:lstStyle/>
          <a:p>
            <a:fld id="{254EFF67-65A5-41F6-8689-FA4CBDCFB256}" type="datetimeFigureOut">
              <a:rPr lang="en-IN" smtClean="0"/>
              <a:t>10-09-2025</a:t>
            </a:fld>
            <a:endParaRPr lang="en-IN"/>
          </a:p>
        </p:txBody>
      </p:sp>
      <p:sp>
        <p:nvSpPr>
          <p:cNvPr id="3" name="Footer Placeholder 2">
            <a:extLst>
              <a:ext uri="{FF2B5EF4-FFF2-40B4-BE49-F238E27FC236}">
                <a16:creationId xmlns:a16="http://schemas.microsoft.com/office/drawing/2014/main" id="{0BAD9408-A090-6DB9-1E29-785D7921B64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3621A25-5C35-97C8-A397-5BBF41278318}"/>
              </a:ext>
            </a:extLst>
          </p:cNvPr>
          <p:cNvSpPr>
            <a:spLocks noGrp="1"/>
          </p:cNvSpPr>
          <p:nvPr>
            <p:ph type="sldNum" sz="quarter" idx="12"/>
          </p:nvPr>
        </p:nvSpPr>
        <p:spPr/>
        <p:txBody>
          <a:bodyPr/>
          <a:lstStyle/>
          <a:p>
            <a:fld id="{5310E006-9340-49CF-9F01-2D057C8B8FB4}" type="slidenum">
              <a:rPr lang="en-IN" smtClean="0"/>
              <a:t>‹#›</a:t>
            </a:fld>
            <a:endParaRPr lang="en-IN"/>
          </a:p>
        </p:txBody>
      </p:sp>
    </p:spTree>
    <p:extLst>
      <p:ext uri="{BB962C8B-B14F-4D97-AF65-F5344CB8AC3E}">
        <p14:creationId xmlns:p14="http://schemas.microsoft.com/office/powerpoint/2010/main" val="2658522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4BB1E-FC1E-239F-50B4-588AB95ABD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7AAC196-95B8-0A9A-4B2B-6A55BF09AA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186E731-56FA-F9DB-F0FB-EFCCC651A8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53CAD5-98B0-7EED-7DD0-0C2585F352E4}"/>
              </a:ext>
            </a:extLst>
          </p:cNvPr>
          <p:cNvSpPr>
            <a:spLocks noGrp="1"/>
          </p:cNvSpPr>
          <p:nvPr>
            <p:ph type="dt" sz="half" idx="10"/>
          </p:nvPr>
        </p:nvSpPr>
        <p:spPr/>
        <p:txBody>
          <a:bodyPr/>
          <a:lstStyle/>
          <a:p>
            <a:fld id="{254EFF67-65A5-41F6-8689-FA4CBDCFB256}" type="datetimeFigureOut">
              <a:rPr lang="en-IN" smtClean="0"/>
              <a:t>10-09-2025</a:t>
            </a:fld>
            <a:endParaRPr lang="en-IN"/>
          </a:p>
        </p:txBody>
      </p:sp>
      <p:sp>
        <p:nvSpPr>
          <p:cNvPr id="6" name="Footer Placeholder 5">
            <a:extLst>
              <a:ext uri="{FF2B5EF4-FFF2-40B4-BE49-F238E27FC236}">
                <a16:creationId xmlns:a16="http://schemas.microsoft.com/office/drawing/2014/main" id="{688E7405-AAA3-6138-A1EB-66976450A66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3254497-26CF-11EF-BC10-CD315011FE73}"/>
              </a:ext>
            </a:extLst>
          </p:cNvPr>
          <p:cNvSpPr>
            <a:spLocks noGrp="1"/>
          </p:cNvSpPr>
          <p:nvPr>
            <p:ph type="sldNum" sz="quarter" idx="12"/>
          </p:nvPr>
        </p:nvSpPr>
        <p:spPr/>
        <p:txBody>
          <a:bodyPr/>
          <a:lstStyle/>
          <a:p>
            <a:fld id="{5310E006-9340-49CF-9F01-2D057C8B8FB4}" type="slidenum">
              <a:rPr lang="en-IN" smtClean="0"/>
              <a:t>‹#›</a:t>
            </a:fld>
            <a:endParaRPr lang="en-IN"/>
          </a:p>
        </p:txBody>
      </p:sp>
    </p:spTree>
    <p:extLst>
      <p:ext uri="{BB962C8B-B14F-4D97-AF65-F5344CB8AC3E}">
        <p14:creationId xmlns:p14="http://schemas.microsoft.com/office/powerpoint/2010/main" val="71253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2CE3A-C67B-63D7-8C76-A4E3CD2E33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2881206-1367-40FD-61FC-221DBA8664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4CE7628-16FA-E36A-4C81-19EAF1133A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F3AB3E-A72F-4224-CB9E-28761012E837}"/>
              </a:ext>
            </a:extLst>
          </p:cNvPr>
          <p:cNvSpPr>
            <a:spLocks noGrp="1"/>
          </p:cNvSpPr>
          <p:nvPr>
            <p:ph type="dt" sz="half" idx="10"/>
          </p:nvPr>
        </p:nvSpPr>
        <p:spPr/>
        <p:txBody>
          <a:bodyPr/>
          <a:lstStyle/>
          <a:p>
            <a:fld id="{254EFF67-65A5-41F6-8689-FA4CBDCFB256}" type="datetimeFigureOut">
              <a:rPr lang="en-IN" smtClean="0"/>
              <a:t>10-09-2025</a:t>
            </a:fld>
            <a:endParaRPr lang="en-IN"/>
          </a:p>
        </p:txBody>
      </p:sp>
      <p:sp>
        <p:nvSpPr>
          <p:cNvPr id="6" name="Footer Placeholder 5">
            <a:extLst>
              <a:ext uri="{FF2B5EF4-FFF2-40B4-BE49-F238E27FC236}">
                <a16:creationId xmlns:a16="http://schemas.microsoft.com/office/drawing/2014/main" id="{20C60178-7E9C-5DF9-5B71-4F55749D4AE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A5A05D3-6DEE-34C6-5D4D-50958779E193}"/>
              </a:ext>
            </a:extLst>
          </p:cNvPr>
          <p:cNvSpPr>
            <a:spLocks noGrp="1"/>
          </p:cNvSpPr>
          <p:nvPr>
            <p:ph type="sldNum" sz="quarter" idx="12"/>
          </p:nvPr>
        </p:nvSpPr>
        <p:spPr/>
        <p:txBody>
          <a:bodyPr/>
          <a:lstStyle/>
          <a:p>
            <a:fld id="{5310E006-9340-49CF-9F01-2D057C8B8FB4}" type="slidenum">
              <a:rPr lang="en-IN" smtClean="0"/>
              <a:t>‹#›</a:t>
            </a:fld>
            <a:endParaRPr lang="en-IN"/>
          </a:p>
        </p:txBody>
      </p:sp>
    </p:spTree>
    <p:extLst>
      <p:ext uri="{BB962C8B-B14F-4D97-AF65-F5344CB8AC3E}">
        <p14:creationId xmlns:p14="http://schemas.microsoft.com/office/powerpoint/2010/main" val="72307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22450B-7FBA-7378-FA5C-7102D97147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22D8355-B479-4AB7-2352-A2B18DB0E8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C14D3A-A010-7D84-A985-754E33185B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54EFF67-65A5-41F6-8689-FA4CBDCFB256}" type="datetimeFigureOut">
              <a:rPr lang="en-IN" smtClean="0"/>
              <a:t>10-09-2025</a:t>
            </a:fld>
            <a:endParaRPr lang="en-IN"/>
          </a:p>
        </p:txBody>
      </p:sp>
      <p:sp>
        <p:nvSpPr>
          <p:cNvPr id="5" name="Footer Placeholder 4">
            <a:extLst>
              <a:ext uri="{FF2B5EF4-FFF2-40B4-BE49-F238E27FC236}">
                <a16:creationId xmlns:a16="http://schemas.microsoft.com/office/drawing/2014/main" id="{4414CEC2-B9EB-B524-0527-33F1657B1C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3F8EFC00-AC0D-64B4-4279-96AED7F7CF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310E006-9340-49CF-9F01-2D057C8B8FB4}" type="slidenum">
              <a:rPr lang="en-IN" smtClean="0"/>
              <a:t>‹#›</a:t>
            </a:fld>
            <a:endParaRPr lang="en-IN"/>
          </a:p>
        </p:txBody>
      </p:sp>
    </p:spTree>
    <p:extLst>
      <p:ext uri="{BB962C8B-B14F-4D97-AF65-F5344CB8AC3E}">
        <p14:creationId xmlns:p14="http://schemas.microsoft.com/office/powerpoint/2010/main" val="1844202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jpg"/><Relationship Id="rId7" Type="http://schemas.openxmlformats.org/officeDocument/2006/relationships/image" Target="../media/image15.jp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 Id="rId9" Type="http://schemas.openxmlformats.org/officeDocument/2006/relationships/image" Target="../media/image17.jp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nishanthini-gif?utm_source=chatgpt.com"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666C24A-AB4A-FF08-3403-EE6BB5AFAFCA}"/>
              </a:ext>
            </a:extLst>
          </p:cNvPr>
          <p:cNvSpPr/>
          <p:nvPr/>
        </p:nvSpPr>
        <p:spPr>
          <a:xfrm>
            <a:off x="0" y="0"/>
            <a:ext cx="12192000" cy="6858000"/>
          </a:xfrm>
          <a:prstGeom prst="rect">
            <a:avLst/>
          </a:prstGeom>
          <a:gradFill flip="none" rotWithShape="1">
            <a:gsLst>
              <a:gs pos="0">
                <a:schemeClr val="tx1">
                  <a:alpha val="99000"/>
                </a:schemeClr>
              </a:gs>
              <a:gs pos="100000">
                <a:schemeClr val="tx1">
                  <a:alpha val="0"/>
                </a:schemeClr>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8" name="Freeform: Shape 7">
            <a:extLst>
              <a:ext uri="{FF2B5EF4-FFF2-40B4-BE49-F238E27FC236}">
                <a16:creationId xmlns:a16="http://schemas.microsoft.com/office/drawing/2014/main" id="{F3022507-51F2-E7F0-8922-D68DE40CD6C7}"/>
              </a:ext>
            </a:extLst>
          </p:cNvPr>
          <p:cNvSpPr/>
          <p:nvPr/>
        </p:nvSpPr>
        <p:spPr>
          <a:xfrm rot="18766915">
            <a:off x="6556118" y="-6406658"/>
            <a:ext cx="19734057" cy="19671315"/>
          </a:xfrm>
          <a:custGeom>
            <a:avLst/>
            <a:gdLst>
              <a:gd name="connsiteX0" fmla="*/ 3218963 w 5200358"/>
              <a:gd name="connsiteY0" fmla="*/ 4169652 h 5655212"/>
              <a:gd name="connsiteX1" fmla="*/ 3805815 w 5200358"/>
              <a:gd name="connsiteY1" fmla="*/ 5331642 h 5655212"/>
              <a:gd name="connsiteX2" fmla="*/ 3584636 w 5200358"/>
              <a:gd name="connsiteY2" fmla="*/ 5445518 h 5655212"/>
              <a:gd name="connsiteX3" fmla="*/ 2756809 w 5200358"/>
              <a:gd name="connsiteY3" fmla="*/ 5650167 h 5655212"/>
              <a:gd name="connsiteX4" fmla="*/ 2686929 w 5200358"/>
              <a:gd name="connsiteY4" fmla="*/ 5652418 h 5655212"/>
              <a:gd name="connsiteX5" fmla="*/ 2686929 w 5200358"/>
              <a:gd name="connsiteY5" fmla="*/ 4349093 h 5655212"/>
              <a:gd name="connsiteX6" fmla="*/ 2755583 w 5200358"/>
              <a:gd name="connsiteY6" fmla="*/ 4344322 h 5655212"/>
              <a:gd name="connsiteX7" fmla="*/ 3134987 w 5200358"/>
              <a:gd name="connsiteY7" fmla="*/ 4220306 h 5655212"/>
              <a:gd name="connsiteX8" fmla="*/ 1934911 w 5200358"/>
              <a:gd name="connsiteY8" fmla="*/ 4139018 h 5655212"/>
              <a:gd name="connsiteX9" fmla="*/ 2015331 w 5200358"/>
              <a:gd name="connsiteY9" fmla="*/ 4192206 h 5655212"/>
              <a:gd name="connsiteX10" fmla="*/ 2600178 w 5200358"/>
              <a:gd name="connsiteY10" fmla="*/ 4355122 h 5655212"/>
              <a:gd name="connsiteX11" fmla="*/ 2602523 w 5200358"/>
              <a:gd name="connsiteY11" fmla="*/ 4354959 h 5655212"/>
              <a:gd name="connsiteX12" fmla="*/ 2602523 w 5200358"/>
              <a:gd name="connsiteY12" fmla="*/ 5655137 h 5655212"/>
              <a:gd name="connsiteX13" fmla="*/ 2600179 w 5200358"/>
              <a:gd name="connsiteY13" fmla="*/ 5655212 h 5655212"/>
              <a:gd name="connsiteX14" fmla="*/ 1430484 w 5200358"/>
              <a:gd name="connsiteY14" fmla="*/ 5353635 h 5655212"/>
              <a:gd name="connsiteX15" fmla="*/ 1257744 w 5200358"/>
              <a:gd name="connsiteY15" fmla="*/ 5247894 h 5655212"/>
              <a:gd name="connsiteX16" fmla="*/ 3689768 w 5200358"/>
              <a:gd name="connsiteY16" fmla="*/ 3659815 h 5655212"/>
              <a:gd name="connsiteX17" fmla="*/ 4777683 w 5200358"/>
              <a:gd name="connsiteY17" fmla="*/ 4370734 h 5655212"/>
              <a:gd name="connsiteX18" fmla="*/ 4664931 w 5200358"/>
              <a:gd name="connsiteY18" fmla="*/ 4546498 h 5655212"/>
              <a:gd name="connsiteX19" fmla="*/ 4070332 w 5200358"/>
              <a:gd name="connsiteY19" fmla="*/ 5160177 h 5655212"/>
              <a:gd name="connsiteX20" fmla="*/ 3878273 w 5200358"/>
              <a:gd name="connsiteY20" fmla="*/ 5287881 h 5655212"/>
              <a:gd name="connsiteX21" fmla="*/ 3289078 w 5200358"/>
              <a:gd name="connsiteY21" fmla="*/ 4121251 h 5655212"/>
              <a:gd name="connsiteX22" fmla="*/ 3357752 w 5200358"/>
              <a:gd name="connsiteY22" fmla="*/ 4069131 h 5655212"/>
              <a:gd name="connsiteX23" fmla="*/ 3632553 w 5200358"/>
              <a:gd name="connsiteY23" fmla="*/ 3756178 h 5655212"/>
              <a:gd name="connsiteX24" fmla="*/ 1495864 w 5200358"/>
              <a:gd name="connsiteY24" fmla="*/ 3630677 h 5655212"/>
              <a:gd name="connsiteX25" fmla="*/ 1541651 w 5200358"/>
              <a:gd name="connsiteY25" fmla="*/ 3714671 h 5655212"/>
              <a:gd name="connsiteX26" fmla="*/ 1816072 w 5200358"/>
              <a:gd name="connsiteY26" fmla="*/ 4046140 h 5655212"/>
              <a:gd name="connsiteX27" fmla="*/ 1867377 w 5200358"/>
              <a:gd name="connsiteY27" fmla="*/ 4087655 h 5655212"/>
              <a:gd name="connsiteX28" fmla="*/ 1188016 w 5200358"/>
              <a:gd name="connsiteY28" fmla="*/ 5200124 h 5655212"/>
              <a:gd name="connsiteX29" fmla="*/ 1031966 w 5200358"/>
              <a:gd name="connsiteY29" fmla="*/ 5083250 h 5655212"/>
              <a:gd name="connsiteX30" fmla="*/ 483123 w 5200358"/>
              <a:gd name="connsiteY30" fmla="*/ 4469665 h 5655212"/>
              <a:gd name="connsiteX31" fmla="*/ 383535 w 5200358"/>
              <a:gd name="connsiteY31" fmla="*/ 4300573 h 5655212"/>
              <a:gd name="connsiteX32" fmla="*/ 3896640 w 5200358"/>
              <a:gd name="connsiteY32" fmla="*/ 2912011 h 5655212"/>
              <a:gd name="connsiteX33" fmla="*/ 5196439 w 5200358"/>
              <a:gd name="connsiteY33" fmla="*/ 2912011 h 5655212"/>
              <a:gd name="connsiteX34" fmla="*/ 5186934 w 5200358"/>
              <a:gd name="connsiteY34" fmla="*/ 3116712 h 5655212"/>
              <a:gd name="connsiteX35" fmla="*/ 4915900 w 5200358"/>
              <a:gd name="connsiteY35" fmla="*/ 4114878 h 5655212"/>
              <a:gd name="connsiteX36" fmla="*/ 4819997 w 5200358"/>
              <a:gd name="connsiteY36" fmla="*/ 4297555 h 5655212"/>
              <a:gd name="connsiteX37" fmla="*/ 3728317 w 5200358"/>
              <a:gd name="connsiteY37" fmla="*/ 3584176 h 5655212"/>
              <a:gd name="connsiteX38" fmla="*/ 3758038 w 5200358"/>
              <a:gd name="connsiteY38" fmla="*/ 3523010 h 5655212"/>
              <a:gd name="connsiteX39" fmla="*/ 3893555 w 5200358"/>
              <a:gd name="connsiteY39" fmla="*/ 2983786 h 5655212"/>
              <a:gd name="connsiteX40" fmla="*/ 3920 w 5200358"/>
              <a:gd name="connsiteY40" fmla="*/ 2912011 h 5655212"/>
              <a:gd name="connsiteX41" fmla="*/ 1303717 w 5200358"/>
              <a:gd name="connsiteY41" fmla="*/ 2912011 h 5655212"/>
              <a:gd name="connsiteX42" fmla="*/ 1306802 w 5200358"/>
              <a:gd name="connsiteY42" fmla="*/ 2983786 h 5655212"/>
              <a:gd name="connsiteX43" fmla="*/ 1410500 w 5200358"/>
              <a:gd name="connsiteY43" fmla="*/ 3444579 h 5655212"/>
              <a:gd name="connsiteX44" fmla="*/ 1457943 w 5200358"/>
              <a:gd name="connsiteY44" fmla="*/ 3554983 h 5655212"/>
              <a:gd name="connsiteX45" fmla="*/ 340698 w 5200358"/>
              <a:gd name="connsiteY45" fmla="*/ 4227840 h 5655212"/>
              <a:gd name="connsiteX46" fmla="*/ 340591 w 5200358"/>
              <a:gd name="connsiteY46" fmla="*/ 4227659 h 5655212"/>
              <a:gd name="connsiteX47" fmla="*/ 13425 w 5200358"/>
              <a:gd name="connsiteY47" fmla="*/ 3116712 h 5655212"/>
              <a:gd name="connsiteX48" fmla="*/ 4924071 w 5200358"/>
              <a:gd name="connsiteY48" fmla="*/ 1566053 h 5655212"/>
              <a:gd name="connsiteX49" fmla="*/ 4979537 w 5200358"/>
              <a:gd name="connsiteY49" fmla="*/ 1685520 h 5655212"/>
              <a:gd name="connsiteX50" fmla="*/ 5186934 w 5200358"/>
              <a:gd name="connsiteY50" fmla="*/ 2538500 h 5655212"/>
              <a:gd name="connsiteX51" fmla="*/ 5200358 w 5200358"/>
              <a:gd name="connsiteY51" fmla="*/ 2827605 h 5655212"/>
              <a:gd name="connsiteX52" fmla="*/ 3900267 w 5200358"/>
              <a:gd name="connsiteY52" fmla="*/ 2827605 h 5655212"/>
              <a:gd name="connsiteX53" fmla="*/ 3893555 w 5200358"/>
              <a:gd name="connsiteY53" fmla="*/ 2671426 h 5655212"/>
              <a:gd name="connsiteX54" fmla="*/ 3807157 w 5200358"/>
              <a:gd name="connsiteY54" fmla="*/ 2258846 h 5655212"/>
              <a:gd name="connsiteX55" fmla="*/ 3800826 w 5200358"/>
              <a:gd name="connsiteY55" fmla="*/ 2242523 h 5655212"/>
              <a:gd name="connsiteX56" fmla="*/ 325808 w 5200358"/>
              <a:gd name="connsiteY56" fmla="*/ 1461570 h 5655212"/>
              <a:gd name="connsiteX57" fmla="*/ 1424071 w 5200358"/>
              <a:gd name="connsiteY57" fmla="*/ 2179251 h 5655212"/>
              <a:gd name="connsiteX58" fmla="*/ 1393200 w 5200358"/>
              <a:gd name="connsiteY58" fmla="*/ 2258846 h 5655212"/>
              <a:gd name="connsiteX59" fmla="*/ 1306802 w 5200358"/>
              <a:gd name="connsiteY59" fmla="*/ 2671426 h 5655212"/>
              <a:gd name="connsiteX60" fmla="*/ 1300089 w 5200358"/>
              <a:gd name="connsiteY60" fmla="*/ 2827605 h 5655212"/>
              <a:gd name="connsiteX61" fmla="*/ 0 w 5200358"/>
              <a:gd name="connsiteY61" fmla="*/ 2827605 h 5655212"/>
              <a:gd name="connsiteX62" fmla="*/ 13425 w 5200358"/>
              <a:gd name="connsiteY62" fmla="*/ 2538500 h 5655212"/>
              <a:gd name="connsiteX63" fmla="*/ 284458 w 5200358"/>
              <a:gd name="connsiteY63" fmla="*/ 1540334 h 5655212"/>
              <a:gd name="connsiteX64" fmla="*/ 4130546 w 5200358"/>
              <a:gd name="connsiteY64" fmla="*/ 543617 h 5655212"/>
              <a:gd name="connsiteX65" fmla="*/ 4168393 w 5200358"/>
              <a:gd name="connsiteY65" fmla="*/ 571963 h 5655212"/>
              <a:gd name="connsiteX66" fmla="*/ 4859768 w 5200358"/>
              <a:gd name="connsiteY66" fmla="*/ 1427554 h 5655212"/>
              <a:gd name="connsiteX67" fmla="*/ 4888320 w 5200358"/>
              <a:gd name="connsiteY67" fmla="*/ 1489053 h 5655212"/>
              <a:gd name="connsiteX68" fmla="*/ 3769847 w 5200358"/>
              <a:gd name="connsiteY68" fmla="*/ 2162649 h 5655212"/>
              <a:gd name="connsiteX69" fmla="*/ 3758038 w 5200358"/>
              <a:gd name="connsiteY69" fmla="*/ 2132202 h 5655212"/>
              <a:gd name="connsiteX70" fmla="*/ 3474328 w 5200358"/>
              <a:gd name="connsiteY70" fmla="*/ 1696911 h 5655212"/>
              <a:gd name="connsiteX71" fmla="*/ 3444201 w 5200358"/>
              <a:gd name="connsiteY71" fmla="*/ 1667522 h 5655212"/>
              <a:gd name="connsiteX72" fmla="*/ 1303521 w 5200358"/>
              <a:gd name="connsiteY72" fmla="*/ 377001 h 5655212"/>
              <a:gd name="connsiteX73" fmla="*/ 1894801 w 5200358"/>
              <a:gd name="connsiteY73" fmla="*/ 1547758 h 5655212"/>
              <a:gd name="connsiteX74" fmla="*/ 1827801 w 5200358"/>
              <a:gd name="connsiteY74" fmla="*/ 1598760 h 5655212"/>
              <a:gd name="connsiteX75" fmla="*/ 1500699 w 5200358"/>
              <a:gd name="connsiteY75" fmla="*/ 2012054 h 5655212"/>
              <a:gd name="connsiteX76" fmla="*/ 1457755 w 5200358"/>
              <a:gd name="connsiteY76" fmla="*/ 2100433 h 5655212"/>
              <a:gd name="connsiteX77" fmla="*/ 365222 w 5200358"/>
              <a:gd name="connsiteY77" fmla="*/ 1386496 h 5655212"/>
              <a:gd name="connsiteX78" fmla="*/ 401219 w 5200358"/>
              <a:gd name="connsiteY78" fmla="*/ 1317926 h 5655212"/>
              <a:gd name="connsiteX79" fmla="*/ 1188012 w 5200358"/>
              <a:gd name="connsiteY79" fmla="*/ 452963 h 5655212"/>
              <a:gd name="connsiteX80" fmla="*/ 2686929 w 5200358"/>
              <a:gd name="connsiteY80" fmla="*/ 3352 h 5655212"/>
              <a:gd name="connsiteX81" fmla="*/ 2787850 w 5200358"/>
              <a:gd name="connsiteY81" fmla="*/ 7252 h 5655212"/>
              <a:gd name="connsiteX82" fmla="*/ 3975165 w 5200358"/>
              <a:gd name="connsiteY82" fmla="*/ 427244 h 5655212"/>
              <a:gd name="connsiteX83" fmla="*/ 4062684 w 5200358"/>
              <a:gd name="connsiteY83" fmla="*/ 492792 h 5655212"/>
              <a:gd name="connsiteX84" fmla="*/ 3382083 w 5200358"/>
              <a:gd name="connsiteY84" fmla="*/ 1607292 h 5655212"/>
              <a:gd name="connsiteX85" fmla="*/ 3287671 w 5200358"/>
              <a:gd name="connsiteY85" fmla="*/ 1530894 h 5655212"/>
              <a:gd name="connsiteX86" fmla="*/ 2786046 w 5200358"/>
              <a:gd name="connsiteY86" fmla="*/ 1315584 h 5655212"/>
              <a:gd name="connsiteX87" fmla="*/ 2686929 w 5200358"/>
              <a:gd name="connsiteY87" fmla="*/ 1307322 h 5655212"/>
              <a:gd name="connsiteX88" fmla="*/ 2600179 w 5200358"/>
              <a:gd name="connsiteY88" fmla="*/ 0 h 5655212"/>
              <a:gd name="connsiteX89" fmla="*/ 2602523 w 5200358"/>
              <a:gd name="connsiteY89" fmla="*/ 91 h 5655212"/>
              <a:gd name="connsiteX90" fmla="*/ 2602523 w 5200358"/>
              <a:gd name="connsiteY90" fmla="*/ 1300287 h 5655212"/>
              <a:gd name="connsiteX91" fmla="*/ 2600178 w 5200358"/>
              <a:gd name="connsiteY91" fmla="*/ 1300091 h 5655212"/>
              <a:gd name="connsiteX92" fmla="*/ 1963288 w 5200358"/>
              <a:gd name="connsiteY92" fmla="*/ 1495625 h 5655212"/>
              <a:gd name="connsiteX93" fmla="*/ 1963103 w 5200358"/>
              <a:gd name="connsiteY93" fmla="*/ 1495766 h 5655212"/>
              <a:gd name="connsiteX94" fmla="*/ 1376194 w 5200358"/>
              <a:gd name="connsiteY94" fmla="*/ 333663 h 5655212"/>
              <a:gd name="connsiteX95" fmla="*/ 1470231 w 5200358"/>
              <a:gd name="connsiteY95" fmla="*/ 280231 h 5655212"/>
              <a:gd name="connsiteX96" fmla="*/ 2600179 w 5200358"/>
              <a:gd name="connsiteY96" fmla="*/ 0 h 565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5200358" h="5655212">
                <a:moveTo>
                  <a:pt x="3218963" y="4169652"/>
                </a:moveTo>
                <a:lnTo>
                  <a:pt x="3805815" y="5331642"/>
                </a:lnTo>
                <a:lnTo>
                  <a:pt x="3584636" y="5445518"/>
                </a:lnTo>
                <a:cubicBezTo>
                  <a:pt x="3326817" y="5560291"/>
                  <a:pt x="3048275" y="5631335"/>
                  <a:pt x="2756809" y="5650167"/>
                </a:cubicBezTo>
                <a:lnTo>
                  <a:pt x="2686929" y="5652418"/>
                </a:lnTo>
                <a:lnTo>
                  <a:pt x="2686929" y="4349093"/>
                </a:lnTo>
                <a:lnTo>
                  <a:pt x="2755583" y="4344322"/>
                </a:lnTo>
                <a:cubicBezTo>
                  <a:pt x="2889341" y="4325602"/>
                  <a:pt x="3016865" y="4283022"/>
                  <a:pt x="3134987" y="4220306"/>
                </a:cubicBezTo>
                <a:close/>
                <a:moveTo>
                  <a:pt x="1934911" y="4139018"/>
                </a:moveTo>
                <a:lnTo>
                  <a:pt x="2015331" y="4192206"/>
                </a:lnTo>
                <a:cubicBezTo>
                  <a:pt x="2191133" y="4296423"/>
                  <a:pt x="2389821" y="4355122"/>
                  <a:pt x="2600178" y="4355122"/>
                </a:cubicBezTo>
                <a:lnTo>
                  <a:pt x="2602523" y="4354959"/>
                </a:lnTo>
                <a:lnTo>
                  <a:pt x="2602523" y="5655137"/>
                </a:lnTo>
                <a:lnTo>
                  <a:pt x="2600179" y="5655212"/>
                </a:lnTo>
                <a:cubicBezTo>
                  <a:pt x="2179465" y="5655212"/>
                  <a:pt x="1782088" y="5546554"/>
                  <a:pt x="1430484" y="5353635"/>
                </a:cubicBezTo>
                <a:lnTo>
                  <a:pt x="1257744" y="5247894"/>
                </a:lnTo>
                <a:close/>
                <a:moveTo>
                  <a:pt x="3689768" y="3659815"/>
                </a:moveTo>
                <a:lnTo>
                  <a:pt x="4777683" y="4370734"/>
                </a:lnTo>
                <a:lnTo>
                  <a:pt x="4664931" y="4546498"/>
                </a:lnTo>
                <a:cubicBezTo>
                  <a:pt x="4497854" y="4783480"/>
                  <a:pt x="4297054" y="4990867"/>
                  <a:pt x="4070332" y="5160177"/>
                </a:cubicBezTo>
                <a:lnTo>
                  <a:pt x="3878273" y="5287881"/>
                </a:lnTo>
                <a:lnTo>
                  <a:pt x="3289078" y="4121251"/>
                </a:lnTo>
                <a:lnTo>
                  <a:pt x="3357752" y="4069131"/>
                </a:lnTo>
                <a:cubicBezTo>
                  <a:pt x="3461927" y="3981224"/>
                  <a:pt x="3554584" y="3875665"/>
                  <a:pt x="3632553" y="3756178"/>
                </a:cubicBezTo>
                <a:close/>
                <a:moveTo>
                  <a:pt x="1495864" y="3630677"/>
                </a:moveTo>
                <a:lnTo>
                  <a:pt x="1541651" y="3714671"/>
                </a:lnTo>
                <a:cubicBezTo>
                  <a:pt x="1618353" y="3840796"/>
                  <a:pt x="1710976" y="3952636"/>
                  <a:pt x="1816072" y="4046140"/>
                </a:cubicBezTo>
                <a:lnTo>
                  <a:pt x="1867377" y="4087655"/>
                </a:lnTo>
                <a:lnTo>
                  <a:pt x="1188016" y="5200124"/>
                </a:lnTo>
                <a:lnTo>
                  <a:pt x="1031966" y="5083250"/>
                </a:lnTo>
                <a:cubicBezTo>
                  <a:pt x="821774" y="4910165"/>
                  <a:pt x="636526" y="4703135"/>
                  <a:pt x="483123" y="4469665"/>
                </a:cubicBezTo>
                <a:lnTo>
                  <a:pt x="383535" y="4300573"/>
                </a:lnTo>
                <a:close/>
                <a:moveTo>
                  <a:pt x="3896640" y="2912011"/>
                </a:moveTo>
                <a:lnTo>
                  <a:pt x="5196439" y="2912011"/>
                </a:lnTo>
                <a:lnTo>
                  <a:pt x="5186934" y="3116712"/>
                </a:lnTo>
                <a:cubicBezTo>
                  <a:pt x="5153645" y="3473172"/>
                  <a:pt x="5059471" y="3810058"/>
                  <a:pt x="4915900" y="4114878"/>
                </a:cubicBezTo>
                <a:lnTo>
                  <a:pt x="4819997" y="4297555"/>
                </a:lnTo>
                <a:lnTo>
                  <a:pt x="3728317" y="3584176"/>
                </a:lnTo>
                <a:lnTo>
                  <a:pt x="3758038" y="3523010"/>
                </a:lnTo>
                <a:cubicBezTo>
                  <a:pt x="3829824" y="3358342"/>
                  <a:pt x="3876911" y="3176351"/>
                  <a:pt x="3893555" y="2983786"/>
                </a:cubicBezTo>
                <a:close/>
                <a:moveTo>
                  <a:pt x="3920" y="2912011"/>
                </a:moveTo>
                <a:lnTo>
                  <a:pt x="1303717" y="2912011"/>
                </a:lnTo>
                <a:lnTo>
                  <a:pt x="1306802" y="2983786"/>
                </a:lnTo>
                <a:cubicBezTo>
                  <a:pt x="1320846" y="3146262"/>
                  <a:pt x="1356562" y="3301211"/>
                  <a:pt x="1410500" y="3444579"/>
                </a:cubicBezTo>
                <a:lnTo>
                  <a:pt x="1457943" y="3554983"/>
                </a:lnTo>
                <a:lnTo>
                  <a:pt x="340698" y="4227840"/>
                </a:lnTo>
                <a:lnTo>
                  <a:pt x="340591" y="4227659"/>
                </a:lnTo>
                <a:cubicBezTo>
                  <a:pt x="165382" y="3893974"/>
                  <a:pt x="50875" y="3517729"/>
                  <a:pt x="13425" y="3116712"/>
                </a:cubicBezTo>
                <a:close/>
                <a:moveTo>
                  <a:pt x="4924071" y="1566053"/>
                </a:moveTo>
                <a:lnTo>
                  <a:pt x="4979537" y="1685520"/>
                </a:lnTo>
                <a:cubicBezTo>
                  <a:pt x="5087414" y="1950909"/>
                  <a:pt x="5158846" y="2237737"/>
                  <a:pt x="5186934" y="2538500"/>
                </a:cubicBezTo>
                <a:lnTo>
                  <a:pt x="5200358" y="2827605"/>
                </a:lnTo>
                <a:lnTo>
                  <a:pt x="3900267" y="2827605"/>
                </a:lnTo>
                <a:lnTo>
                  <a:pt x="3893555" y="2671426"/>
                </a:lnTo>
                <a:cubicBezTo>
                  <a:pt x="3881072" y="2527003"/>
                  <a:pt x="3851464" y="2388527"/>
                  <a:pt x="3807157" y="2258846"/>
                </a:cubicBezTo>
                <a:lnTo>
                  <a:pt x="3800826" y="2242523"/>
                </a:lnTo>
                <a:close/>
                <a:moveTo>
                  <a:pt x="325808" y="1461570"/>
                </a:moveTo>
                <a:lnTo>
                  <a:pt x="1424071" y="2179251"/>
                </a:lnTo>
                <a:lnTo>
                  <a:pt x="1393200" y="2258846"/>
                </a:lnTo>
                <a:cubicBezTo>
                  <a:pt x="1348892" y="2388527"/>
                  <a:pt x="1319285" y="2527003"/>
                  <a:pt x="1306802" y="2671426"/>
                </a:cubicBezTo>
                <a:lnTo>
                  <a:pt x="1300089" y="2827605"/>
                </a:lnTo>
                <a:lnTo>
                  <a:pt x="0" y="2827605"/>
                </a:lnTo>
                <a:lnTo>
                  <a:pt x="13425" y="2538500"/>
                </a:lnTo>
                <a:cubicBezTo>
                  <a:pt x="46714" y="2182041"/>
                  <a:pt x="140887" y="1845155"/>
                  <a:pt x="284458" y="1540334"/>
                </a:cubicBezTo>
                <a:close/>
                <a:moveTo>
                  <a:pt x="4130546" y="543617"/>
                </a:moveTo>
                <a:lnTo>
                  <a:pt x="4168393" y="571963"/>
                </a:lnTo>
                <a:cubicBezTo>
                  <a:pt x="4448648" y="802743"/>
                  <a:pt x="4684559" y="1093869"/>
                  <a:pt x="4859768" y="1427554"/>
                </a:cubicBezTo>
                <a:lnTo>
                  <a:pt x="4888320" y="1489053"/>
                </a:lnTo>
                <a:lnTo>
                  <a:pt x="3769847" y="2162649"/>
                </a:lnTo>
                <a:lnTo>
                  <a:pt x="3758038" y="2132202"/>
                </a:lnTo>
                <a:cubicBezTo>
                  <a:pt x="3686253" y="1967534"/>
                  <a:pt x="3589768" y="1820187"/>
                  <a:pt x="3474328" y="1696911"/>
                </a:cubicBezTo>
                <a:lnTo>
                  <a:pt x="3444201" y="1667522"/>
                </a:lnTo>
                <a:close/>
                <a:moveTo>
                  <a:pt x="1303521" y="377001"/>
                </a:moveTo>
                <a:lnTo>
                  <a:pt x="1894801" y="1547758"/>
                </a:lnTo>
                <a:lnTo>
                  <a:pt x="1827801" y="1598760"/>
                </a:lnTo>
                <a:cubicBezTo>
                  <a:pt x="1698227" y="1711375"/>
                  <a:pt x="1587093" y="1851606"/>
                  <a:pt x="1500699" y="2012054"/>
                </a:cubicBezTo>
                <a:lnTo>
                  <a:pt x="1457755" y="2100433"/>
                </a:lnTo>
                <a:lnTo>
                  <a:pt x="365222" y="1386496"/>
                </a:lnTo>
                <a:lnTo>
                  <a:pt x="401219" y="1317926"/>
                </a:lnTo>
                <a:cubicBezTo>
                  <a:pt x="602806" y="971418"/>
                  <a:pt x="871738" y="675845"/>
                  <a:pt x="1188012" y="452963"/>
                </a:cubicBezTo>
                <a:close/>
                <a:moveTo>
                  <a:pt x="2686929" y="3352"/>
                </a:moveTo>
                <a:lnTo>
                  <a:pt x="2787850" y="7252"/>
                </a:lnTo>
                <a:cubicBezTo>
                  <a:pt x="3221719" y="40903"/>
                  <a:pt x="3626148" y="190315"/>
                  <a:pt x="3975165" y="427244"/>
                </a:cubicBezTo>
                <a:lnTo>
                  <a:pt x="4062684" y="492792"/>
                </a:lnTo>
                <a:lnTo>
                  <a:pt x="3382083" y="1607292"/>
                </a:lnTo>
                <a:lnTo>
                  <a:pt x="3287671" y="1530894"/>
                </a:lnTo>
                <a:cubicBezTo>
                  <a:pt x="3138092" y="1421186"/>
                  <a:pt x="2968158" y="1346214"/>
                  <a:pt x="2786046" y="1315584"/>
                </a:cubicBezTo>
                <a:lnTo>
                  <a:pt x="2686929" y="1307322"/>
                </a:lnTo>
                <a:close/>
                <a:moveTo>
                  <a:pt x="2600179" y="0"/>
                </a:moveTo>
                <a:lnTo>
                  <a:pt x="2602523" y="91"/>
                </a:lnTo>
                <a:lnTo>
                  <a:pt x="2602523" y="1300287"/>
                </a:lnTo>
                <a:lnTo>
                  <a:pt x="2600178" y="1300091"/>
                </a:lnTo>
                <a:cubicBezTo>
                  <a:pt x="2368786" y="1300091"/>
                  <a:pt x="2151512" y="1371117"/>
                  <a:pt x="1963288" y="1495625"/>
                </a:cubicBezTo>
                <a:lnTo>
                  <a:pt x="1963103" y="1495766"/>
                </a:lnTo>
                <a:lnTo>
                  <a:pt x="1376194" y="333663"/>
                </a:lnTo>
                <a:lnTo>
                  <a:pt x="1470231" y="280231"/>
                </a:lnTo>
                <a:cubicBezTo>
                  <a:pt x="1811924" y="100662"/>
                  <a:pt x="2195242" y="0"/>
                  <a:pt x="2600179" y="0"/>
                </a:cubicBezTo>
                <a:close/>
              </a:path>
            </a:pathLst>
          </a:custGeom>
          <a:ln>
            <a:noFill/>
          </a:ln>
          <a:effectLst>
            <a:outerShdw blurRad="508000" sx="102000" sy="102000" algn="ctr" rotWithShape="0">
              <a:schemeClr val="tx1">
                <a:alpha val="7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endParaRPr>
          </a:p>
        </p:txBody>
      </p:sp>
      <p:sp>
        <p:nvSpPr>
          <p:cNvPr id="5" name="TextBox 4">
            <a:extLst>
              <a:ext uri="{FF2B5EF4-FFF2-40B4-BE49-F238E27FC236}">
                <a16:creationId xmlns:a16="http://schemas.microsoft.com/office/drawing/2014/main" id="{6C19876F-0FAF-52FB-3154-59C3DBC7AB8C}"/>
              </a:ext>
            </a:extLst>
          </p:cNvPr>
          <p:cNvSpPr txBox="1"/>
          <p:nvPr/>
        </p:nvSpPr>
        <p:spPr>
          <a:xfrm rot="10800000" flipH="1" flipV="1">
            <a:off x="0" y="2097914"/>
            <a:ext cx="7000875" cy="2431435"/>
          </a:xfrm>
          <a:prstGeom prst="rect">
            <a:avLst/>
          </a:prstGeom>
          <a:noFill/>
        </p:spPr>
        <p:txBody>
          <a:bodyPr wrap="square" rtlCol="0">
            <a:spAutoFit/>
          </a:bodyPr>
          <a:lstStyle/>
          <a:p>
            <a:pPr algn="ctr"/>
            <a:r>
              <a:rPr lang="en-US" sz="4400" b="1" dirty="0">
                <a:solidFill>
                  <a:schemeClr val="bg1"/>
                </a:solidFill>
                <a:latin typeface="Calibri" panose="020F0502020204030204" pitchFamily="34" charset="0"/>
                <a:cs typeface="Calibri" panose="020F0502020204030204" pitchFamily="34" charset="0"/>
              </a:rPr>
              <a:t>DIGITAL PORTFOLIO</a:t>
            </a:r>
            <a:endParaRPr lang="en-US" sz="2800" b="1" dirty="0">
              <a:solidFill>
                <a:schemeClr val="bg1"/>
              </a:solidFill>
              <a:latin typeface="Calibri" panose="020F0502020204030204" pitchFamily="34" charset="0"/>
              <a:cs typeface="Calibri" panose="020F0502020204030204" pitchFamily="34" charset="0"/>
            </a:endParaRPr>
          </a:p>
          <a:p>
            <a:pPr algn="ctr"/>
            <a:endParaRPr lang="en-US" sz="2800" b="1" dirty="0">
              <a:solidFill>
                <a:schemeClr val="bg1"/>
              </a:solidFill>
              <a:latin typeface="Calibri" panose="020F0502020204030204" pitchFamily="34" charset="0"/>
              <a:cs typeface="Calibri" panose="020F0502020204030204" pitchFamily="34" charset="0"/>
            </a:endParaRPr>
          </a:p>
          <a:p>
            <a:pPr algn="ctr"/>
            <a:r>
              <a:rPr lang="en-US" sz="2000" b="1" dirty="0">
                <a:solidFill>
                  <a:schemeClr val="bg1"/>
                </a:solidFill>
                <a:latin typeface="Calibri" panose="020F0502020204030204" pitchFamily="34" charset="0"/>
                <a:cs typeface="Calibri" panose="020F0502020204030204" pitchFamily="34" charset="0"/>
              </a:rPr>
              <a:t>STUDENT NAME</a:t>
            </a:r>
            <a:r>
              <a:rPr lang="en-US" sz="2000" dirty="0">
                <a:solidFill>
                  <a:schemeClr val="bg1"/>
                </a:solidFill>
                <a:latin typeface="Calibri" panose="020F0502020204030204" pitchFamily="34" charset="0"/>
                <a:cs typeface="Calibri" panose="020F0502020204030204" pitchFamily="34" charset="0"/>
              </a:rPr>
              <a:t>:   A. </a:t>
            </a:r>
            <a:r>
              <a:rPr lang="en-US" sz="2000" dirty="0" err="1">
                <a:solidFill>
                  <a:schemeClr val="bg1"/>
                </a:solidFill>
                <a:latin typeface="Calibri" panose="020F0502020204030204" pitchFamily="34" charset="0"/>
                <a:cs typeface="Calibri" panose="020F0502020204030204" pitchFamily="34" charset="0"/>
              </a:rPr>
              <a:t>Nishanthini</a:t>
            </a:r>
            <a:endParaRPr lang="en-US" sz="2000" dirty="0">
              <a:solidFill>
                <a:schemeClr val="bg1"/>
              </a:solidFill>
              <a:latin typeface="Calibri" panose="020F0502020204030204" pitchFamily="34" charset="0"/>
              <a:cs typeface="Calibri" panose="020F0502020204030204" pitchFamily="34" charset="0"/>
            </a:endParaRPr>
          </a:p>
          <a:p>
            <a:pPr algn="ctr"/>
            <a:r>
              <a:rPr lang="en-US" sz="2000" b="1" dirty="0">
                <a:solidFill>
                  <a:schemeClr val="bg1"/>
                </a:solidFill>
                <a:latin typeface="Calibri" panose="020F0502020204030204" pitchFamily="34" charset="0"/>
                <a:cs typeface="Calibri" panose="020F0502020204030204" pitchFamily="34" charset="0"/>
              </a:rPr>
              <a:t>REGISTER  NO &amp; NMID</a:t>
            </a:r>
            <a:r>
              <a:rPr lang="en-US" sz="2000" dirty="0">
                <a:solidFill>
                  <a:schemeClr val="bg1"/>
                </a:solidFill>
                <a:latin typeface="Calibri" panose="020F0502020204030204" pitchFamily="34" charset="0"/>
                <a:cs typeface="Calibri" panose="020F0502020204030204" pitchFamily="34" charset="0"/>
              </a:rPr>
              <a:t>:   asunm1753222411560</a:t>
            </a:r>
          </a:p>
          <a:p>
            <a:pPr algn="ctr"/>
            <a:r>
              <a:rPr lang="en-US" sz="2000" b="1" dirty="0">
                <a:solidFill>
                  <a:schemeClr val="bg1"/>
                </a:solidFill>
                <a:latin typeface="Calibri" panose="020F0502020204030204" pitchFamily="34" charset="0"/>
                <a:cs typeface="Calibri" panose="020F0502020204030204" pitchFamily="34" charset="0"/>
              </a:rPr>
              <a:t>DEPARTMENT</a:t>
            </a:r>
            <a:r>
              <a:rPr lang="en-US" sz="2000" dirty="0">
                <a:solidFill>
                  <a:schemeClr val="bg1"/>
                </a:solidFill>
                <a:latin typeface="Calibri" panose="020F0502020204030204" pitchFamily="34" charset="0"/>
                <a:cs typeface="Calibri" panose="020F0502020204030204" pitchFamily="34" charset="0"/>
              </a:rPr>
              <a:t>:   B.SC Computer Science</a:t>
            </a:r>
          </a:p>
          <a:p>
            <a:pPr algn="ctr"/>
            <a:r>
              <a:rPr lang="en-US" sz="2000" b="1" dirty="0">
                <a:solidFill>
                  <a:schemeClr val="bg1"/>
                </a:solidFill>
                <a:latin typeface="Calibri" panose="020F0502020204030204" pitchFamily="34" charset="0"/>
                <a:cs typeface="Calibri" panose="020F0502020204030204" pitchFamily="34" charset="0"/>
              </a:rPr>
              <a:t> COLLEGE</a:t>
            </a:r>
            <a:r>
              <a:rPr lang="en-US" sz="2000" dirty="0">
                <a:solidFill>
                  <a:schemeClr val="bg1"/>
                </a:solidFill>
                <a:latin typeface="Calibri" panose="020F0502020204030204" pitchFamily="34" charset="0"/>
                <a:cs typeface="Calibri" panose="020F0502020204030204" pitchFamily="34" charset="0"/>
              </a:rPr>
              <a:t>:  Madras university</a:t>
            </a:r>
          </a:p>
        </p:txBody>
      </p:sp>
      <p:sp>
        <p:nvSpPr>
          <p:cNvPr id="16" name="TextBox 15">
            <a:extLst>
              <a:ext uri="{FF2B5EF4-FFF2-40B4-BE49-F238E27FC236}">
                <a16:creationId xmlns:a16="http://schemas.microsoft.com/office/drawing/2014/main" id="{5F468397-1C3D-9E61-4E9F-46AF850A4BBC}"/>
              </a:ext>
            </a:extLst>
          </p:cNvPr>
          <p:cNvSpPr txBox="1"/>
          <p:nvPr/>
        </p:nvSpPr>
        <p:spPr>
          <a:xfrm>
            <a:off x="1085849" y="6858000"/>
            <a:ext cx="4829175" cy="3693319"/>
          </a:xfrm>
          <a:prstGeom prst="rect">
            <a:avLst/>
          </a:prstGeom>
          <a:noFill/>
        </p:spPr>
        <p:txBody>
          <a:bodyPr wrap="square" rtlCol="0">
            <a:spAutoFit/>
          </a:bodyPr>
          <a:lstStyle/>
          <a:p>
            <a:r>
              <a:rPr lang="en-IN" dirty="0"/>
              <a:t> </a:t>
            </a:r>
            <a:r>
              <a:rPr lang="en-IN" sz="3600" b="1" dirty="0">
                <a:solidFill>
                  <a:schemeClr val="bg1"/>
                </a:solidFill>
                <a:latin typeface="Calibri" panose="020F0502020204030204" pitchFamily="34" charset="0"/>
                <a:cs typeface="Calibri" panose="020F0502020204030204" pitchFamily="34" charset="0"/>
              </a:rPr>
              <a:t>Why XAI Matters</a:t>
            </a:r>
          </a:p>
          <a:p>
            <a:endParaRPr lang="en-IN" sz="3600" b="1" dirty="0">
              <a:solidFill>
                <a:schemeClr val="bg1"/>
              </a:solidFill>
            </a:endParaRPr>
          </a:p>
          <a:p>
            <a:r>
              <a:rPr lang="en-IN" dirty="0">
                <a:solidFill>
                  <a:schemeClr val="bg1"/>
                </a:solidFill>
                <a:latin typeface="Calibri" panose="020F0502020204030204" pitchFamily="34" charset="0"/>
                <a:cs typeface="Calibri" panose="020F0502020204030204" pitchFamily="34" charset="0"/>
              </a:rPr>
              <a:t>AI is making critical decisions: healthcare, finance, law, </a:t>
            </a:r>
            <a:r>
              <a:rPr lang="en-IN" dirty="0" err="1">
                <a:solidFill>
                  <a:schemeClr val="bg1"/>
                </a:solidFill>
                <a:latin typeface="Calibri" panose="020F0502020204030204" pitchFamily="34" charset="0"/>
                <a:cs typeface="Calibri" panose="020F0502020204030204" pitchFamily="34" charset="0"/>
              </a:rPr>
              <a:t>defense</a:t>
            </a:r>
            <a:r>
              <a:rPr lang="en-IN" dirty="0">
                <a:solidFill>
                  <a:schemeClr val="bg1"/>
                </a:solidFill>
                <a:latin typeface="Calibri" panose="020F0502020204030204" pitchFamily="34" charset="0"/>
                <a:cs typeface="Calibri" panose="020F0502020204030204" pitchFamily="34" charset="0"/>
              </a:rPr>
              <a:t>.</a:t>
            </a:r>
          </a:p>
          <a:p>
            <a:endParaRPr lang="en-IN" dirty="0">
              <a:solidFill>
                <a:schemeClr val="bg1"/>
              </a:solidFill>
              <a:latin typeface="Calibri" panose="020F0502020204030204" pitchFamily="34" charset="0"/>
              <a:cs typeface="Calibri" panose="020F0502020204030204" pitchFamily="34" charset="0"/>
            </a:endParaRPr>
          </a:p>
          <a:p>
            <a:r>
              <a:rPr lang="en-IN" dirty="0">
                <a:solidFill>
                  <a:schemeClr val="bg1"/>
                </a:solidFill>
                <a:latin typeface="Calibri" panose="020F0502020204030204" pitchFamily="34" charset="0"/>
                <a:cs typeface="Calibri" panose="020F0502020204030204" pitchFamily="34" charset="0"/>
              </a:rPr>
              <a:t>Problem: Black box models hide their logic.</a:t>
            </a:r>
          </a:p>
          <a:p>
            <a:endParaRPr lang="en-IN" dirty="0">
              <a:solidFill>
                <a:schemeClr val="bg1"/>
              </a:solidFill>
              <a:latin typeface="Calibri" panose="020F0502020204030204" pitchFamily="34" charset="0"/>
              <a:cs typeface="Calibri" panose="020F0502020204030204" pitchFamily="34" charset="0"/>
            </a:endParaRPr>
          </a:p>
          <a:p>
            <a:r>
              <a:rPr lang="en-IN" dirty="0">
                <a:solidFill>
                  <a:schemeClr val="bg1"/>
                </a:solidFill>
                <a:latin typeface="Calibri" panose="020F0502020204030204" pitchFamily="34" charset="0"/>
                <a:cs typeface="Calibri" panose="020F0502020204030204" pitchFamily="34" charset="0"/>
              </a:rPr>
              <a:t>Lack of explainability → low trust, bias, legal risk.</a:t>
            </a:r>
          </a:p>
          <a:p>
            <a:endParaRPr lang="en-IN" dirty="0">
              <a:solidFill>
                <a:schemeClr val="bg1"/>
              </a:solidFill>
              <a:latin typeface="Calibri" panose="020F0502020204030204" pitchFamily="34" charset="0"/>
              <a:cs typeface="Calibri" panose="020F0502020204030204" pitchFamily="34" charset="0"/>
            </a:endParaRPr>
          </a:p>
          <a:p>
            <a:r>
              <a:rPr lang="en-IN" dirty="0">
                <a:solidFill>
                  <a:schemeClr val="bg1"/>
                </a:solidFill>
                <a:latin typeface="Calibri" panose="020F0502020204030204" pitchFamily="34" charset="0"/>
                <a:cs typeface="Calibri" panose="020F0502020204030204" pitchFamily="34" charset="0"/>
              </a:rPr>
              <a:t>XAI is the bridge: makes AI human-understandable</a:t>
            </a:r>
            <a:r>
              <a:rPr lang="en-IN"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32870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666C24A-AB4A-FF08-3403-EE6BB5AFAFCA}"/>
              </a:ext>
            </a:extLst>
          </p:cNvPr>
          <p:cNvSpPr/>
          <p:nvPr/>
        </p:nvSpPr>
        <p:spPr>
          <a:xfrm>
            <a:off x="0" y="-1"/>
            <a:ext cx="12192000" cy="6858000"/>
          </a:xfrm>
          <a:prstGeom prst="rect">
            <a:avLst/>
          </a:prstGeom>
          <a:gradFill flip="none" rotWithShape="1">
            <a:gsLst>
              <a:gs pos="0">
                <a:schemeClr val="tx1">
                  <a:alpha val="99000"/>
                </a:schemeClr>
              </a:gs>
              <a:gs pos="100000">
                <a:schemeClr val="tx1">
                  <a:alpha val="0"/>
                </a:schemeClr>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8" name="Freeform: Shape 7">
            <a:extLst>
              <a:ext uri="{FF2B5EF4-FFF2-40B4-BE49-F238E27FC236}">
                <a16:creationId xmlns:a16="http://schemas.microsoft.com/office/drawing/2014/main" id="{F3022507-51F2-E7F0-8922-D68DE40CD6C7}"/>
              </a:ext>
            </a:extLst>
          </p:cNvPr>
          <p:cNvSpPr/>
          <p:nvPr/>
        </p:nvSpPr>
        <p:spPr>
          <a:xfrm rot="2710038">
            <a:off x="6556118" y="-6406658"/>
            <a:ext cx="19734057" cy="19671315"/>
          </a:xfrm>
          <a:custGeom>
            <a:avLst/>
            <a:gdLst>
              <a:gd name="connsiteX0" fmla="*/ 3218963 w 5200358"/>
              <a:gd name="connsiteY0" fmla="*/ 4169652 h 5655212"/>
              <a:gd name="connsiteX1" fmla="*/ 3805815 w 5200358"/>
              <a:gd name="connsiteY1" fmla="*/ 5331642 h 5655212"/>
              <a:gd name="connsiteX2" fmla="*/ 3584636 w 5200358"/>
              <a:gd name="connsiteY2" fmla="*/ 5445518 h 5655212"/>
              <a:gd name="connsiteX3" fmla="*/ 2756809 w 5200358"/>
              <a:gd name="connsiteY3" fmla="*/ 5650167 h 5655212"/>
              <a:gd name="connsiteX4" fmla="*/ 2686929 w 5200358"/>
              <a:gd name="connsiteY4" fmla="*/ 5652418 h 5655212"/>
              <a:gd name="connsiteX5" fmla="*/ 2686929 w 5200358"/>
              <a:gd name="connsiteY5" fmla="*/ 4349093 h 5655212"/>
              <a:gd name="connsiteX6" fmla="*/ 2755583 w 5200358"/>
              <a:gd name="connsiteY6" fmla="*/ 4344322 h 5655212"/>
              <a:gd name="connsiteX7" fmla="*/ 3134987 w 5200358"/>
              <a:gd name="connsiteY7" fmla="*/ 4220306 h 5655212"/>
              <a:gd name="connsiteX8" fmla="*/ 1934911 w 5200358"/>
              <a:gd name="connsiteY8" fmla="*/ 4139018 h 5655212"/>
              <a:gd name="connsiteX9" fmla="*/ 2015331 w 5200358"/>
              <a:gd name="connsiteY9" fmla="*/ 4192206 h 5655212"/>
              <a:gd name="connsiteX10" fmla="*/ 2600178 w 5200358"/>
              <a:gd name="connsiteY10" fmla="*/ 4355122 h 5655212"/>
              <a:gd name="connsiteX11" fmla="*/ 2602523 w 5200358"/>
              <a:gd name="connsiteY11" fmla="*/ 4354959 h 5655212"/>
              <a:gd name="connsiteX12" fmla="*/ 2602523 w 5200358"/>
              <a:gd name="connsiteY12" fmla="*/ 5655137 h 5655212"/>
              <a:gd name="connsiteX13" fmla="*/ 2600179 w 5200358"/>
              <a:gd name="connsiteY13" fmla="*/ 5655212 h 5655212"/>
              <a:gd name="connsiteX14" fmla="*/ 1430484 w 5200358"/>
              <a:gd name="connsiteY14" fmla="*/ 5353635 h 5655212"/>
              <a:gd name="connsiteX15" fmla="*/ 1257744 w 5200358"/>
              <a:gd name="connsiteY15" fmla="*/ 5247894 h 5655212"/>
              <a:gd name="connsiteX16" fmla="*/ 3689768 w 5200358"/>
              <a:gd name="connsiteY16" fmla="*/ 3659815 h 5655212"/>
              <a:gd name="connsiteX17" fmla="*/ 4777683 w 5200358"/>
              <a:gd name="connsiteY17" fmla="*/ 4370734 h 5655212"/>
              <a:gd name="connsiteX18" fmla="*/ 4664931 w 5200358"/>
              <a:gd name="connsiteY18" fmla="*/ 4546498 h 5655212"/>
              <a:gd name="connsiteX19" fmla="*/ 4070332 w 5200358"/>
              <a:gd name="connsiteY19" fmla="*/ 5160177 h 5655212"/>
              <a:gd name="connsiteX20" fmla="*/ 3878273 w 5200358"/>
              <a:gd name="connsiteY20" fmla="*/ 5287881 h 5655212"/>
              <a:gd name="connsiteX21" fmla="*/ 3289078 w 5200358"/>
              <a:gd name="connsiteY21" fmla="*/ 4121251 h 5655212"/>
              <a:gd name="connsiteX22" fmla="*/ 3357752 w 5200358"/>
              <a:gd name="connsiteY22" fmla="*/ 4069131 h 5655212"/>
              <a:gd name="connsiteX23" fmla="*/ 3632553 w 5200358"/>
              <a:gd name="connsiteY23" fmla="*/ 3756178 h 5655212"/>
              <a:gd name="connsiteX24" fmla="*/ 1495864 w 5200358"/>
              <a:gd name="connsiteY24" fmla="*/ 3630677 h 5655212"/>
              <a:gd name="connsiteX25" fmla="*/ 1541651 w 5200358"/>
              <a:gd name="connsiteY25" fmla="*/ 3714671 h 5655212"/>
              <a:gd name="connsiteX26" fmla="*/ 1816072 w 5200358"/>
              <a:gd name="connsiteY26" fmla="*/ 4046140 h 5655212"/>
              <a:gd name="connsiteX27" fmla="*/ 1867377 w 5200358"/>
              <a:gd name="connsiteY27" fmla="*/ 4087655 h 5655212"/>
              <a:gd name="connsiteX28" fmla="*/ 1188016 w 5200358"/>
              <a:gd name="connsiteY28" fmla="*/ 5200124 h 5655212"/>
              <a:gd name="connsiteX29" fmla="*/ 1031966 w 5200358"/>
              <a:gd name="connsiteY29" fmla="*/ 5083250 h 5655212"/>
              <a:gd name="connsiteX30" fmla="*/ 483123 w 5200358"/>
              <a:gd name="connsiteY30" fmla="*/ 4469665 h 5655212"/>
              <a:gd name="connsiteX31" fmla="*/ 383535 w 5200358"/>
              <a:gd name="connsiteY31" fmla="*/ 4300573 h 5655212"/>
              <a:gd name="connsiteX32" fmla="*/ 3896640 w 5200358"/>
              <a:gd name="connsiteY32" fmla="*/ 2912011 h 5655212"/>
              <a:gd name="connsiteX33" fmla="*/ 5196439 w 5200358"/>
              <a:gd name="connsiteY33" fmla="*/ 2912011 h 5655212"/>
              <a:gd name="connsiteX34" fmla="*/ 5186934 w 5200358"/>
              <a:gd name="connsiteY34" fmla="*/ 3116712 h 5655212"/>
              <a:gd name="connsiteX35" fmla="*/ 4915900 w 5200358"/>
              <a:gd name="connsiteY35" fmla="*/ 4114878 h 5655212"/>
              <a:gd name="connsiteX36" fmla="*/ 4819997 w 5200358"/>
              <a:gd name="connsiteY36" fmla="*/ 4297555 h 5655212"/>
              <a:gd name="connsiteX37" fmla="*/ 3728317 w 5200358"/>
              <a:gd name="connsiteY37" fmla="*/ 3584176 h 5655212"/>
              <a:gd name="connsiteX38" fmla="*/ 3758038 w 5200358"/>
              <a:gd name="connsiteY38" fmla="*/ 3523010 h 5655212"/>
              <a:gd name="connsiteX39" fmla="*/ 3893555 w 5200358"/>
              <a:gd name="connsiteY39" fmla="*/ 2983786 h 5655212"/>
              <a:gd name="connsiteX40" fmla="*/ 3920 w 5200358"/>
              <a:gd name="connsiteY40" fmla="*/ 2912011 h 5655212"/>
              <a:gd name="connsiteX41" fmla="*/ 1303717 w 5200358"/>
              <a:gd name="connsiteY41" fmla="*/ 2912011 h 5655212"/>
              <a:gd name="connsiteX42" fmla="*/ 1306802 w 5200358"/>
              <a:gd name="connsiteY42" fmla="*/ 2983786 h 5655212"/>
              <a:gd name="connsiteX43" fmla="*/ 1410500 w 5200358"/>
              <a:gd name="connsiteY43" fmla="*/ 3444579 h 5655212"/>
              <a:gd name="connsiteX44" fmla="*/ 1457943 w 5200358"/>
              <a:gd name="connsiteY44" fmla="*/ 3554983 h 5655212"/>
              <a:gd name="connsiteX45" fmla="*/ 340698 w 5200358"/>
              <a:gd name="connsiteY45" fmla="*/ 4227840 h 5655212"/>
              <a:gd name="connsiteX46" fmla="*/ 340591 w 5200358"/>
              <a:gd name="connsiteY46" fmla="*/ 4227659 h 5655212"/>
              <a:gd name="connsiteX47" fmla="*/ 13425 w 5200358"/>
              <a:gd name="connsiteY47" fmla="*/ 3116712 h 5655212"/>
              <a:gd name="connsiteX48" fmla="*/ 4924071 w 5200358"/>
              <a:gd name="connsiteY48" fmla="*/ 1566053 h 5655212"/>
              <a:gd name="connsiteX49" fmla="*/ 4979537 w 5200358"/>
              <a:gd name="connsiteY49" fmla="*/ 1685520 h 5655212"/>
              <a:gd name="connsiteX50" fmla="*/ 5186934 w 5200358"/>
              <a:gd name="connsiteY50" fmla="*/ 2538500 h 5655212"/>
              <a:gd name="connsiteX51" fmla="*/ 5200358 w 5200358"/>
              <a:gd name="connsiteY51" fmla="*/ 2827605 h 5655212"/>
              <a:gd name="connsiteX52" fmla="*/ 3900267 w 5200358"/>
              <a:gd name="connsiteY52" fmla="*/ 2827605 h 5655212"/>
              <a:gd name="connsiteX53" fmla="*/ 3893555 w 5200358"/>
              <a:gd name="connsiteY53" fmla="*/ 2671426 h 5655212"/>
              <a:gd name="connsiteX54" fmla="*/ 3807157 w 5200358"/>
              <a:gd name="connsiteY54" fmla="*/ 2258846 h 5655212"/>
              <a:gd name="connsiteX55" fmla="*/ 3800826 w 5200358"/>
              <a:gd name="connsiteY55" fmla="*/ 2242523 h 5655212"/>
              <a:gd name="connsiteX56" fmla="*/ 325808 w 5200358"/>
              <a:gd name="connsiteY56" fmla="*/ 1461570 h 5655212"/>
              <a:gd name="connsiteX57" fmla="*/ 1424071 w 5200358"/>
              <a:gd name="connsiteY57" fmla="*/ 2179251 h 5655212"/>
              <a:gd name="connsiteX58" fmla="*/ 1393200 w 5200358"/>
              <a:gd name="connsiteY58" fmla="*/ 2258846 h 5655212"/>
              <a:gd name="connsiteX59" fmla="*/ 1306802 w 5200358"/>
              <a:gd name="connsiteY59" fmla="*/ 2671426 h 5655212"/>
              <a:gd name="connsiteX60" fmla="*/ 1300089 w 5200358"/>
              <a:gd name="connsiteY60" fmla="*/ 2827605 h 5655212"/>
              <a:gd name="connsiteX61" fmla="*/ 0 w 5200358"/>
              <a:gd name="connsiteY61" fmla="*/ 2827605 h 5655212"/>
              <a:gd name="connsiteX62" fmla="*/ 13425 w 5200358"/>
              <a:gd name="connsiteY62" fmla="*/ 2538500 h 5655212"/>
              <a:gd name="connsiteX63" fmla="*/ 284458 w 5200358"/>
              <a:gd name="connsiteY63" fmla="*/ 1540334 h 5655212"/>
              <a:gd name="connsiteX64" fmla="*/ 4130546 w 5200358"/>
              <a:gd name="connsiteY64" fmla="*/ 543617 h 5655212"/>
              <a:gd name="connsiteX65" fmla="*/ 4168393 w 5200358"/>
              <a:gd name="connsiteY65" fmla="*/ 571963 h 5655212"/>
              <a:gd name="connsiteX66" fmla="*/ 4859768 w 5200358"/>
              <a:gd name="connsiteY66" fmla="*/ 1427554 h 5655212"/>
              <a:gd name="connsiteX67" fmla="*/ 4888320 w 5200358"/>
              <a:gd name="connsiteY67" fmla="*/ 1489053 h 5655212"/>
              <a:gd name="connsiteX68" fmla="*/ 3769847 w 5200358"/>
              <a:gd name="connsiteY68" fmla="*/ 2162649 h 5655212"/>
              <a:gd name="connsiteX69" fmla="*/ 3758038 w 5200358"/>
              <a:gd name="connsiteY69" fmla="*/ 2132202 h 5655212"/>
              <a:gd name="connsiteX70" fmla="*/ 3474328 w 5200358"/>
              <a:gd name="connsiteY70" fmla="*/ 1696911 h 5655212"/>
              <a:gd name="connsiteX71" fmla="*/ 3444201 w 5200358"/>
              <a:gd name="connsiteY71" fmla="*/ 1667522 h 5655212"/>
              <a:gd name="connsiteX72" fmla="*/ 1303521 w 5200358"/>
              <a:gd name="connsiteY72" fmla="*/ 377001 h 5655212"/>
              <a:gd name="connsiteX73" fmla="*/ 1894801 w 5200358"/>
              <a:gd name="connsiteY73" fmla="*/ 1547758 h 5655212"/>
              <a:gd name="connsiteX74" fmla="*/ 1827801 w 5200358"/>
              <a:gd name="connsiteY74" fmla="*/ 1598760 h 5655212"/>
              <a:gd name="connsiteX75" fmla="*/ 1500699 w 5200358"/>
              <a:gd name="connsiteY75" fmla="*/ 2012054 h 5655212"/>
              <a:gd name="connsiteX76" fmla="*/ 1457755 w 5200358"/>
              <a:gd name="connsiteY76" fmla="*/ 2100433 h 5655212"/>
              <a:gd name="connsiteX77" fmla="*/ 365222 w 5200358"/>
              <a:gd name="connsiteY77" fmla="*/ 1386496 h 5655212"/>
              <a:gd name="connsiteX78" fmla="*/ 401219 w 5200358"/>
              <a:gd name="connsiteY78" fmla="*/ 1317926 h 5655212"/>
              <a:gd name="connsiteX79" fmla="*/ 1188012 w 5200358"/>
              <a:gd name="connsiteY79" fmla="*/ 452963 h 5655212"/>
              <a:gd name="connsiteX80" fmla="*/ 2686929 w 5200358"/>
              <a:gd name="connsiteY80" fmla="*/ 3352 h 5655212"/>
              <a:gd name="connsiteX81" fmla="*/ 2787850 w 5200358"/>
              <a:gd name="connsiteY81" fmla="*/ 7252 h 5655212"/>
              <a:gd name="connsiteX82" fmla="*/ 3975165 w 5200358"/>
              <a:gd name="connsiteY82" fmla="*/ 427244 h 5655212"/>
              <a:gd name="connsiteX83" fmla="*/ 4062684 w 5200358"/>
              <a:gd name="connsiteY83" fmla="*/ 492792 h 5655212"/>
              <a:gd name="connsiteX84" fmla="*/ 3382083 w 5200358"/>
              <a:gd name="connsiteY84" fmla="*/ 1607292 h 5655212"/>
              <a:gd name="connsiteX85" fmla="*/ 3287671 w 5200358"/>
              <a:gd name="connsiteY85" fmla="*/ 1530894 h 5655212"/>
              <a:gd name="connsiteX86" fmla="*/ 2786046 w 5200358"/>
              <a:gd name="connsiteY86" fmla="*/ 1315584 h 5655212"/>
              <a:gd name="connsiteX87" fmla="*/ 2686929 w 5200358"/>
              <a:gd name="connsiteY87" fmla="*/ 1307322 h 5655212"/>
              <a:gd name="connsiteX88" fmla="*/ 2600179 w 5200358"/>
              <a:gd name="connsiteY88" fmla="*/ 0 h 5655212"/>
              <a:gd name="connsiteX89" fmla="*/ 2602523 w 5200358"/>
              <a:gd name="connsiteY89" fmla="*/ 91 h 5655212"/>
              <a:gd name="connsiteX90" fmla="*/ 2602523 w 5200358"/>
              <a:gd name="connsiteY90" fmla="*/ 1300287 h 5655212"/>
              <a:gd name="connsiteX91" fmla="*/ 2600178 w 5200358"/>
              <a:gd name="connsiteY91" fmla="*/ 1300091 h 5655212"/>
              <a:gd name="connsiteX92" fmla="*/ 1963288 w 5200358"/>
              <a:gd name="connsiteY92" fmla="*/ 1495625 h 5655212"/>
              <a:gd name="connsiteX93" fmla="*/ 1963103 w 5200358"/>
              <a:gd name="connsiteY93" fmla="*/ 1495766 h 5655212"/>
              <a:gd name="connsiteX94" fmla="*/ 1376194 w 5200358"/>
              <a:gd name="connsiteY94" fmla="*/ 333663 h 5655212"/>
              <a:gd name="connsiteX95" fmla="*/ 1470231 w 5200358"/>
              <a:gd name="connsiteY95" fmla="*/ 280231 h 5655212"/>
              <a:gd name="connsiteX96" fmla="*/ 2600179 w 5200358"/>
              <a:gd name="connsiteY96" fmla="*/ 0 h 565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5200358" h="5655212">
                <a:moveTo>
                  <a:pt x="3218963" y="4169652"/>
                </a:moveTo>
                <a:lnTo>
                  <a:pt x="3805815" y="5331642"/>
                </a:lnTo>
                <a:lnTo>
                  <a:pt x="3584636" y="5445518"/>
                </a:lnTo>
                <a:cubicBezTo>
                  <a:pt x="3326817" y="5560291"/>
                  <a:pt x="3048275" y="5631335"/>
                  <a:pt x="2756809" y="5650167"/>
                </a:cubicBezTo>
                <a:lnTo>
                  <a:pt x="2686929" y="5652418"/>
                </a:lnTo>
                <a:lnTo>
                  <a:pt x="2686929" y="4349093"/>
                </a:lnTo>
                <a:lnTo>
                  <a:pt x="2755583" y="4344322"/>
                </a:lnTo>
                <a:cubicBezTo>
                  <a:pt x="2889341" y="4325602"/>
                  <a:pt x="3016865" y="4283022"/>
                  <a:pt x="3134987" y="4220306"/>
                </a:cubicBezTo>
                <a:close/>
                <a:moveTo>
                  <a:pt x="1934911" y="4139018"/>
                </a:moveTo>
                <a:lnTo>
                  <a:pt x="2015331" y="4192206"/>
                </a:lnTo>
                <a:cubicBezTo>
                  <a:pt x="2191133" y="4296423"/>
                  <a:pt x="2389821" y="4355122"/>
                  <a:pt x="2600178" y="4355122"/>
                </a:cubicBezTo>
                <a:lnTo>
                  <a:pt x="2602523" y="4354959"/>
                </a:lnTo>
                <a:lnTo>
                  <a:pt x="2602523" y="5655137"/>
                </a:lnTo>
                <a:lnTo>
                  <a:pt x="2600179" y="5655212"/>
                </a:lnTo>
                <a:cubicBezTo>
                  <a:pt x="2179465" y="5655212"/>
                  <a:pt x="1782088" y="5546554"/>
                  <a:pt x="1430484" y="5353635"/>
                </a:cubicBezTo>
                <a:lnTo>
                  <a:pt x="1257744" y="5247894"/>
                </a:lnTo>
                <a:close/>
                <a:moveTo>
                  <a:pt x="3689768" y="3659815"/>
                </a:moveTo>
                <a:lnTo>
                  <a:pt x="4777683" y="4370734"/>
                </a:lnTo>
                <a:lnTo>
                  <a:pt x="4664931" y="4546498"/>
                </a:lnTo>
                <a:cubicBezTo>
                  <a:pt x="4497854" y="4783480"/>
                  <a:pt x="4297054" y="4990867"/>
                  <a:pt x="4070332" y="5160177"/>
                </a:cubicBezTo>
                <a:lnTo>
                  <a:pt x="3878273" y="5287881"/>
                </a:lnTo>
                <a:lnTo>
                  <a:pt x="3289078" y="4121251"/>
                </a:lnTo>
                <a:lnTo>
                  <a:pt x="3357752" y="4069131"/>
                </a:lnTo>
                <a:cubicBezTo>
                  <a:pt x="3461927" y="3981224"/>
                  <a:pt x="3554584" y="3875665"/>
                  <a:pt x="3632553" y="3756178"/>
                </a:cubicBezTo>
                <a:close/>
                <a:moveTo>
                  <a:pt x="1495864" y="3630677"/>
                </a:moveTo>
                <a:lnTo>
                  <a:pt x="1541651" y="3714671"/>
                </a:lnTo>
                <a:cubicBezTo>
                  <a:pt x="1618353" y="3840796"/>
                  <a:pt x="1710976" y="3952636"/>
                  <a:pt x="1816072" y="4046140"/>
                </a:cubicBezTo>
                <a:lnTo>
                  <a:pt x="1867377" y="4087655"/>
                </a:lnTo>
                <a:lnTo>
                  <a:pt x="1188016" y="5200124"/>
                </a:lnTo>
                <a:lnTo>
                  <a:pt x="1031966" y="5083250"/>
                </a:lnTo>
                <a:cubicBezTo>
                  <a:pt x="821774" y="4910165"/>
                  <a:pt x="636526" y="4703135"/>
                  <a:pt x="483123" y="4469665"/>
                </a:cubicBezTo>
                <a:lnTo>
                  <a:pt x="383535" y="4300573"/>
                </a:lnTo>
                <a:close/>
                <a:moveTo>
                  <a:pt x="3896640" y="2912011"/>
                </a:moveTo>
                <a:lnTo>
                  <a:pt x="5196439" y="2912011"/>
                </a:lnTo>
                <a:lnTo>
                  <a:pt x="5186934" y="3116712"/>
                </a:lnTo>
                <a:cubicBezTo>
                  <a:pt x="5153645" y="3473172"/>
                  <a:pt x="5059471" y="3810058"/>
                  <a:pt x="4915900" y="4114878"/>
                </a:cubicBezTo>
                <a:lnTo>
                  <a:pt x="4819997" y="4297555"/>
                </a:lnTo>
                <a:lnTo>
                  <a:pt x="3728317" y="3584176"/>
                </a:lnTo>
                <a:lnTo>
                  <a:pt x="3758038" y="3523010"/>
                </a:lnTo>
                <a:cubicBezTo>
                  <a:pt x="3829824" y="3358342"/>
                  <a:pt x="3876911" y="3176351"/>
                  <a:pt x="3893555" y="2983786"/>
                </a:cubicBezTo>
                <a:close/>
                <a:moveTo>
                  <a:pt x="3920" y="2912011"/>
                </a:moveTo>
                <a:lnTo>
                  <a:pt x="1303717" y="2912011"/>
                </a:lnTo>
                <a:lnTo>
                  <a:pt x="1306802" y="2983786"/>
                </a:lnTo>
                <a:cubicBezTo>
                  <a:pt x="1320846" y="3146262"/>
                  <a:pt x="1356562" y="3301211"/>
                  <a:pt x="1410500" y="3444579"/>
                </a:cubicBezTo>
                <a:lnTo>
                  <a:pt x="1457943" y="3554983"/>
                </a:lnTo>
                <a:lnTo>
                  <a:pt x="340698" y="4227840"/>
                </a:lnTo>
                <a:lnTo>
                  <a:pt x="340591" y="4227659"/>
                </a:lnTo>
                <a:cubicBezTo>
                  <a:pt x="165382" y="3893974"/>
                  <a:pt x="50875" y="3517729"/>
                  <a:pt x="13425" y="3116712"/>
                </a:cubicBezTo>
                <a:close/>
                <a:moveTo>
                  <a:pt x="4924071" y="1566053"/>
                </a:moveTo>
                <a:lnTo>
                  <a:pt x="4979537" y="1685520"/>
                </a:lnTo>
                <a:cubicBezTo>
                  <a:pt x="5087414" y="1950909"/>
                  <a:pt x="5158846" y="2237737"/>
                  <a:pt x="5186934" y="2538500"/>
                </a:cubicBezTo>
                <a:lnTo>
                  <a:pt x="5200358" y="2827605"/>
                </a:lnTo>
                <a:lnTo>
                  <a:pt x="3900267" y="2827605"/>
                </a:lnTo>
                <a:lnTo>
                  <a:pt x="3893555" y="2671426"/>
                </a:lnTo>
                <a:cubicBezTo>
                  <a:pt x="3881072" y="2527003"/>
                  <a:pt x="3851464" y="2388527"/>
                  <a:pt x="3807157" y="2258846"/>
                </a:cubicBezTo>
                <a:lnTo>
                  <a:pt x="3800826" y="2242523"/>
                </a:lnTo>
                <a:close/>
                <a:moveTo>
                  <a:pt x="325808" y="1461570"/>
                </a:moveTo>
                <a:lnTo>
                  <a:pt x="1424071" y="2179251"/>
                </a:lnTo>
                <a:lnTo>
                  <a:pt x="1393200" y="2258846"/>
                </a:lnTo>
                <a:cubicBezTo>
                  <a:pt x="1348892" y="2388527"/>
                  <a:pt x="1319285" y="2527003"/>
                  <a:pt x="1306802" y="2671426"/>
                </a:cubicBezTo>
                <a:lnTo>
                  <a:pt x="1300089" y="2827605"/>
                </a:lnTo>
                <a:lnTo>
                  <a:pt x="0" y="2827605"/>
                </a:lnTo>
                <a:lnTo>
                  <a:pt x="13425" y="2538500"/>
                </a:lnTo>
                <a:cubicBezTo>
                  <a:pt x="46714" y="2182041"/>
                  <a:pt x="140887" y="1845155"/>
                  <a:pt x="284458" y="1540334"/>
                </a:cubicBezTo>
                <a:close/>
                <a:moveTo>
                  <a:pt x="4130546" y="543617"/>
                </a:moveTo>
                <a:lnTo>
                  <a:pt x="4168393" y="571963"/>
                </a:lnTo>
                <a:cubicBezTo>
                  <a:pt x="4448648" y="802743"/>
                  <a:pt x="4684559" y="1093869"/>
                  <a:pt x="4859768" y="1427554"/>
                </a:cubicBezTo>
                <a:lnTo>
                  <a:pt x="4888320" y="1489053"/>
                </a:lnTo>
                <a:lnTo>
                  <a:pt x="3769847" y="2162649"/>
                </a:lnTo>
                <a:lnTo>
                  <a:pt x="3758038" y="2132202"/>
                </a:lnTo>
                <a:cubicBezTo>
                  <a:pt x="3686253" y="1967534"/>
                  <a:pt x="3589768" y="1820187"/>
                  <a:pt x="3474328" y="1696911"/>
                </a:cubicBezTo>
                <a:lnTo>
                  <a:pt x="3444201" y="1667522"/>
                </a:lnTo>
                <a:close/>
                <a:moveTo>
                  <a:pt x="1303521" y="377001"/>
                </a:moveTo>
                <a:lnTo>
                  <a:pt x="1894801" y="1547758"/>
                </a:lnTo>
                <a:lnTo>
                  <a:pt x="1827801" y="1598760"/>
                </a:lnTo>
                <a:cubicBezTo>
                  <a:pt x="1698227" y="1711375"/>
                  <a:pt x="1587093" y="1851606"/>
                  <a:pt x="1500699" y="2012054"/>
                </a:cubicBezTo>
                <a:lnTo>
                  <a:pt x="1457755" y="2100433"/>
                </a:lnTo>
                <a:lnTo>
                  <a:pt x="365222" y="1386496"/>
                </a:lnTo>
                <a:lnTo>
                  <a:pt x="401219" y="1317926"/>
                </a:lnTo>
                <a:cubicBezTo>
                  <a:pt x="602806" y="971418"/>
                  <a:pt x="871738" y="675845"/>
                  <a:pt x="1188012" y="452963"/>
                </a:cubicBezTo>
                <a:close/>
                <a:moveTo>
                  <a:pt x="2686929" y="3352"/>
                </a:moveTo>
                <a:lnTo>
                  <a:pt x="2787850" y="7252"/>
                </a:lnTo>
                <a:cubicBezTo>
                  <a:pt x="3221719" y="40903"/>
                  <a:pt x="3626148" y="190315"/>
                  <a:pt x="3975165" y="427244"/>
                </a:cubicBezTo>
                <a:lnTo>
                  <a:pt x="4062684" y="492792"/>
                </a:lnTo>
                <a:lnTo>
                  <a:pt x="3382083" y="1607292"/>
                </a:lnTo>
                <a:lnTo>
                  <a:pt x="3287671" y="1530894"/>
                </a:lnTo>
                <a:cubicBezTo>
                  <a:pt x="3138092" y="1421186"/>
                  <a:pt x="2968158" y="1346214"/>
                  <a:pt x="2786046" y="1315584"/>
                </a:cubicBezTo>
                <a:lnTo>
                  <a:pt x="2686929" y="1307322"/>
                </a:lnTo>
                <a:close/>
                <a:moveTo>
                  <a:pt x="2600179" y="0"/>
                </a:moveTo>
                <a:lnTo>
                  <a:pt x="2602523" y="91"/>
                </a:lnTo>
                <a:lnTo>
                  <a:pt x="2602523" y="1300287"/>
                </a:lnTo>
                <a:lnTo>
                  <a:pt x="2600178" y="1300091"/>
                </a:lnTo>
                <a:cubicBezTo>
                  <a:pt x="2368786" y="1300091"/>
                  <a:pt x="2151512" y="1371117"/>
                  <a:pt x="1963288" y="1495625"/>
                </a:cubicBezTo>
                <a:lnTo>
                  <a:pt x="1963103" y="1495766"/>
                </a:lnTo>
                <a:lnTo>
                  <a:pt x="1376194" y="333663"/>
                </a:lnTo>
                <a:lnTo>
                  <a:pt x="1470231" y="280231"/>
                </a:lnTo>
                <a:cubicBezTo>
                  <a:pt x="1811924" y="100662"/>
                  <a:pt x="2195242" y="0"/>
                  <a:pt x="2600179" y="0"/>
                </a:cubicBezTo>
                <a:close/>
              </a:path>
            </a:pathLst>
          </a:custGeom>
          <a:ln>
            <a:noFill/>
          </a:ln>
          <a:effectLst>
            <a:outerShdw blurRad="508000" sx="102000" sy="102000" algn="ctr" rotWithShape="0">
              <a:schemeClr val="tx1">
                <a:alpha val="7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endParaRPr>
          </a:p>
        </p:txBody>
      </p:sp>
      <p:sp>
        <p:nvSpPr>
          <p:cNvPr id="2" name="TextBox 1">
            <a:extLst>
              <a:ext uri="{FF2B5EF4-FFF2-40B4-BE49-F238E27FC236}">
                <a16:creationId xmlns:a16="http://schemas.microsoft.com/office/drawing/2014/main" id="{F47FDD9E-7178-0D6E-7669-3E9F18492023}"/>
              </a:ext>
            </a:extLst>
          </p:cNvPr>
          <p:cNvSpPr txBox="1"/>
          <p:nvPr/>
        </p:nvSpPr>
        <p:spPr>
          <a:xfrm>
            <a:off x="300038" y="227012"/>
            <a:ext cx="5938837" cy="1477328"/>
          </a:xfrm>
          <a:prstGeom prst="rect">
            <a:avLst/>
          </a:prstGeom>
          <a:noFill/>
        </p:spPr>
        <p:txBody>
          <a:bodyPr wrap="square" rtlCol="0">
            <a:spAutoFit/>
          </a:bodyPr>
          <a:lstStyle/>
          <a:p>
            <a:r>
              <a:rPr lang="en-IN" sz="3600" b="1" dirty="0">
                <a:solidFill>
                  <a:schemeClr val="bg1"/>
                </a:solidFill>
                <a:latin typeface="Calibri" panose="020F0502020204030204" pitchFamily="34" charset="0"/>
                <a:cs typeface="Calibri" panose="020F0502020204030204" pitchFamily="34" charset="0"/>
              </a:rPr>
              <a:t> RESULTS AND SCREENSHOTS</a:t>
            </a:r>
          </a:p>
          <a:p>
            <a:endParaRPr lang="en-IN" sz="3600" b="1" dirty="0">
              <a:solidFill>
                <a:schemeClr val="bg1"/>
              </a:solidFill>
              <a:latin typeface="Calibri" panose="020F0502020204030204" pitchFamily="34" charset="0"/>
              <a:cs typeface="Calibri" panose="020F0502020204030204" pitchFamily="34" charset="0"/>
            </a:endParaRPr>
          </a:p>
          <a:p>
            <a:r>
              <a:rPr lang="en-IN" dirty="0">
                <a:solidFill>
                  <a:schemeClr val="bg1"/>
                </a:solidFill>
                <a:latin typeface="Calibri" panose="020F0502020204030204" pitchFamily="34" charset="0"/>
                <a:cs typeface="Calibri" panose="020F0502020204030204" pitchFamily="34" charset="0"/>
              </a:rPr>
              <a:t>.</a:t>
            </a:r>
          </a:p>
        </p:txBody>
      </p:sp>
      <p:sp>
        <p:nvSpPr>
          <p:cNvPr id="7" name="TextBox 6">
            <a:extLst>
              <a:ext uri="{FF2B5EF4-FFF2-40B4-BE49-F238E27FC236}">
                <a16:creationId xmlns:a16="http://schemas.microsoft.com/office/drawing/2014/main" id="{DD2430E7-573C-9F8A-B464-E86E2A731151}"/>
              </a:ext>
            </a:extLst>
          </p:cNvPr>
          <p:cNvSpPr txBox="1"/>
          <p:nvPr/>
        </p:nvSpPr>
        <p:spPr>
          <a:xfrm>
            <a:off x="1130300" y="-4726801"/>
            <a:ext cx="4965700" cy="4247317"/>
          </a:xfrm>
          <a:prstGeom prst="rect">
            <a:avLst/>
          </a:prstGeom>
          <a:noFill/>
        </p:spPr>
        <p:txBody>
          <a:bodyPr wrap="square" rtlCol="0">
            <a:spAutoFit/>
          </a:bodyPr>
          <a:lstStyle/>
          <a:p>
            <a:r>
              <a:rPr lang="en-IN" sz="3600" b="1" dirty="0">
                <a:solidFill>
                  <a:schemeClr val="bg1"/>
                </a:solidFill>
                <a:latin typeface="Calibri" panose="020F0502020204030204" pitchFamily="34" charset="0"/>
                <a:cs typeface="Calibri" panose="020F0502020204030204" pitchFamily="34" charset="0"/>
              </a:rPr>
              <a:t>XAI Tools &amp; Ecosystem</a:t>
            </a:r>
          </a:p>
          <a:p>
            <a:endParaRPr lang="en-IN" sz="3600" b="1" dirty="0">
              <a:solidFill>
                <a:schemeClr val="bg1"/>
              </a:solidFill>
              <a:latin typeface="Calibri" panose="020F0502020204030204" pitchFamily="34" charset="0"/>
              <a:cs typeface="Calibri" panose="020F0502020204030204" pitchFamily="34" charset="0"/>
            </a:endParaRPr>
          </a:p>
          <a:p>
            <a:r>
              <a:rPr lang="en-IN" dirty="0">
                <a:solidFill>
                  <a:schemeClr val="bg1"/>
                </a:solidFill>
                <a:latin typeface="Calibri" panose="020F0502020204030204" pitchFamily="34" charset="0"/>
                <a:cs typeface="Calibri" panose="020F0502020204030204" pitchFamily="34" charset="0"/>
              </a:rPr>
              <a:t>IBM AI Explainability 360 (AIX360) – Open-source.</a:t>
            </a:r>
          </a:p>
          <a:p>
            <a:endParaRPr lang="en-IN" dirty="0">
              <a:solidFill>
                <a:schemeClr val="bg1"/>
              </a:solidFill>
              <a:latin typeface="Calibri" panose="020F0502020204030204" pitchFamily="34" charset="0"/>
              <a:cs typeface="Calibri" panose="020F0502020204030204" pitchFamily="34" charset="0"/>
            </a:endParaRPr>
          </a:p>
          <a:p>
            <a:r>
              <a:rPr lang="en-IN" dirty="0">
                <a:solidFill>
                  <a:schemeClr val="bg1"/>
                </a:solidFill>
                <a:latin typeface="Calibri" panose="020F0502020204030204" pitchFamily="34" charset="0"/>
                <a:cs typeface="Calibri" panose="020F0502020204030204" pitchFamily="34" charset="0"/>
              </a:rPr>
              <a:t>Microsoft </a:t>
            </a:r>
            <a:r>
              <a:rPr lang="en-IN" dirty="0" err="1">
                <a:solidFill>
                  <a:schemeClr val="bg1"/>
                </a:solidFill>
                <a:latin typeface="Calibri" panose="020F0502020204030204" pitchFamily="34" charset="0"/>
                <a:cs typeface="Calibri" panose="020F0502020204030204" pitchFamily="34" charset="0"/>
              </a:rPr>
              <a:t>InterpretML</a:t>
            </a:r>
            <a:r>
              <a:rPr lang="en-IN" dirty="0">
                <a:solidFill>
                  <a:schemeClr val="bg1"/>
                </a:solidFill>
                <a:latin typeface="Calibri" panose="020F0502020204030204" pitchFamily="34" charset="0"/>
                <a:cs typeface="Calibri" panose="020F0502020204030204" pitchFamily="34" charset="0"/>
              </a:rPr>
              <a:t> – Interactive dashboards.</a:t>
            </a:r>
          </a:p>
          <a:p>
            <a:endParaRPr lang="en-IN" dirty="0">
              <a:solidFill>
                <a:schemeClr val="bg1"/>
              </a:solidFill>
              <a:latin typeface="Calibri" panose="020F0502020204030204" pitchFamily="34" charset="0"/>
              <a:cs typeface="Calibri" panose="020F0502020204030204" pitchFamily="34" charset="0"/>
            </a:endParaRPr>
          </a:p>
          <a:p>
            <a:r>
              <a:rPr lang="en-IN" dirty="0">
                <a:solidFill>
                  <a:schemeClr val="bg1"/>
                </a:solidFill>
                <a:latin typeface="Calibri" panose="020F0502020204030204" pitchFamily="34" charset="0"/>
                <a:cs typeface="Calibri" panose="020F0502020204030204" pitchFamily="34" charset="0"/>
              </a:rPr>
              <a:t>Google What-If Tool – Visual model testing.</a:t>
            </a:r>
          </a:p>
          <a:p>
            <a:endParaRPr lang="en-IN" dirty="0">
              <a:solidFill>
                <a:schemeClr val="bg1"/>
              </a:solidFill>
              <a:latin typeface="Calibri" panose="020F0502020204030204" pitchFamily="34" charset="0"/>
              <a:cs typeface="Calibri" panose="020F0502020204030204" pitchFamily="34" charset="0"/>
            </a:endParaRPr>
          </a:p>
          <a:p>
            <a:r>
              <a:rPr lang="en-IN" dirty="0">
                <a:solidFill>
                  <a:schemeClr val="bg1"/>
                </a:solidFill>
                <a:latin typeface="Calibri" panose="020F0502020204030204" pitchFamily="34" charset="0"/>
                <a:cs typeface="Calibri" panose="020F0502020204030204" pitchFamily="34" charset="0"/>
              </a:rPr>
              <a:t>H2O Driverless AI – Enterprise ML with explanations.</a:t>
            </a:r>
          </a:p>
          <a:p>
            <a:endParaRPr lang="en-IN" dirty="0">
              <a:solidFill>
                <a:schemeClr val="bg1"/>
              </a:solidFill>
              <a:latin typeface="Calibri" panose="020F0502020204030204" pitchFamily="34" charset="0"/>
              <a:cs typeface="Calibri" panose="020F0502020204030204" pitchFamily="34" charset="0"/>
            </a:endParaRPr>
          </a:p>
          <a:p>
            <a:r>
              <a:rPr lang="en-IN" dirty="0">
                <a:solidFill>
                  <a:schemeClr val="bg1"/>
                </a:solidFill>
                <a:latin typeface="Calibri" panose="020F0502020204030204" pitchFamily="34" charset="0"/>
                <a:cs typeface="Calibri" panose="020F0502020204030204" pitchFamily="34" charset="0"/>
              </a:rPr>
              <a:t>DARPA XAI Program – Pioneering research in military AI.</a:t>
            </a:r>
          </a:p>
        </p:txBody>
      </p:sp>
      <p:sp>
        <p:nvSpPr>
          <p:cNvPr id="9" name="TextBox 8">
            <a:extLst>
              <a:ext uri="{FF2B5EF4-FFF2-40B4-BE49-F238E27FC236}">
                <a16:creationId xmlns:a16="http://schemas.microsoft.com/office/drawing/2014/main" id="{FD95E8D5-D88E-130D-3480-C14DC1BFD17F}"/>
              </a:ext>
            </a:extLst>
          </p:cNvPr>
          <p:cNvSpPr txBox="1"/>
          <p:nvPr/>
        </p:nvSpPr>
        <p:spPr>
          <a:xfrm>
            <a:off x="1390650" y="6858000"/>
            <a:ext cx="4445000" cy="3693319"/>
          </a:xfrm>
          <a:prstGeom prst="rect">
            <a:avLst/>
          </a:prstGeom>
          <a:noFill/>
        </p:spPr>
        <p:txBody>
          <a:bodyPr wrap="square" rtlCol="0">
            <a:spAutoFit/>
          </a:bodyPr>
          <a:lstStyle/>
          <a:p>
            <a:pPr algn="ctr"/>
            <a:r>
              <a:rPr lang="en-US" dirty="0">
                <a:solidFill>
                  <a:schemeClr val="bg1"/>
                </a:solidFill>
                <a:latin typeface="Calibri" panose="020F0502020204030204" pitchFamily="34" charset="0"/>
                <a:cs typeface="Calibri" panose="020F0502020204030204" pitchFamily="34" charset="0"/>
              </a:rPr>
              <a:t> </a:t>
            </a:r>
            <a:r>
              <a:rPr lang="en-US" sz="3600" b="1" dirty="0">
                <a:solidFill>
                  <a:schemeClr val="bg1"/>
                </a:solidFill>
                <a:latin typeface="Calibri" panose="020F0502020204030204" pitchFamily="34" charset="0"/>
                <a:cs typeface="Calibri" panose="020F0502020204030204" pitchFamily="34" charset="0"/>
              </a:rPr>
              <a:t>Conclusion</a:t>
            </a:r>
          </a:p>
          <a:p>
            <a:endParaRPr lang="en-US" sz="3600" b="1"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AI is powerful, but trust is the currency.</a:t>
            </a:r>
          </a:p>
          <a:p>
            <a:endParaRPr lang="en-US"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Opaque models → doubt and risk.</a:t>
            </a:r>
          </a:p>
          <a:p>
            <a:endParaRPr lang="en-US"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XAI makes AI understandable, ethical, and safe.</a:t>
            </a:r>
          </a:p>
          <a:p>
            <a:endParaRPr lang="en-US"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Future belongs to transparent, auditable AI systems.</a:t>
            </a:r>
            <a:endParaRPr lang="en-IN" dirty="0">
              <a:solidFill>
                <a:schemeClr val="bg1"/>
              </a:solidFill>
              <a:latin typeface="Calibri" panose="020F0502020204030204" pitchFamily="34" charset="0"/>
              <a:cs typeface="Calibri" panose="020F0502020204030204" pitchFamily="34" charset="0"/>
            </a:endParaRPr>
          </a:p>
        </p:txBody>
      </p:sp>
      <p:pic>
        <p:nvPicPr>
          <p:cNvPr id="4" name="Picture 3" descr="A computer screen shot of a person&#10;&#10;AI-generated content may be incorrect.">
            <a:extLst>
              <a:ext uri="{FF2B5EF4-FFF2-40B4-BE49-F238E27FC236}">
                <a16:creationId xmlns:a16="http://schemas.microsoft.com/office/drawing/2014/main" id="{1636745B-A64F-1B75-E637-098CE2007C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39" y="887736"/>
            <a:ext cx="2725596" cy="1319678"/>
          </a:xfrm>
          <a:prstGeom prst="rect">
            <a:avLst/>
          </a:prstGeom>
        </p:spPr>
      </p:pic>
      <p:pic>
        <p:nvPicPr>
          <p:cNvPr id="10" name="Picture 9" descr="A screenshot of a computer&#10;&#10;AI-generated content may be incorrect.">
            <a:extLst>
              <a:ext uri="{FF2B5EF4-FFF2-40B4-BE49-F238E27FC236}">
                <a16:creationId xmlns:a16="http://schemas.microsoft.com/office/drawing/2014/main" id="{B8ECCDD3-9BE2-4781-E030-B2C347A235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7660" y="821933"/>
            <a:ext cx="3017763" cy="1447024"/>
          </a:xfrm>
          <a:prstGeom prst="rect">
            <a:avLst/>
          </a:prstGeom>
        </p:spPr>
      </p:pic>
      <p:pic>
        <p:nvPicPr>
          <p:cNvPr id="12" name="Picture 11" descr="A screenshot of a computer&#10;&#10;AI-generated content may be incorrect.">
            <a:extLst>
              <a:ext uri="{FF2B5EF4-FFF2-40B4-BE49-F238E27FC236}">
                <a16:creationId xmlns:a16="http://schemas.microsoft.com/office/drawing/2014/main" id="{2A94CFBC-8FB7-5F96-22CD-D3166FC171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764" y="2247221"/>
            <a:ext cx="2837871" cy="1364920"/>
          </a:xfrm>
          <a:prstGeom prst="rect">
            <a:avLst/>
          </a:prstGeom>
        </p:spPr>
      </p:pic>
      <p:pic>
        <p:nvPicPr>
          <p:cNvPr id="16" name="Picture 15" descr="A computer on a table&#10;&#10;AI-generated content may be incorrect.">
            <a:extLst>
              <a:ext uri="{FF2B5EF4-FFF2-40B4-BE49-F238E27FC236}">
                <a16:creationId xmlns:a16="http://schemas.microsoft.com/office/drawing/2014/main" id="{9DE613F9-0BAD-74F0-C2D7-CDF842A036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9736" y="2281947"/>
            <a:ext cx="2972127" cy="1425141"/>
          </a:xfrm>
          <a:prstGeom prst="rect">
            <a:avLst/>
          </a:prstGeom>
        </p:spPr>
      </p:pic>
      <p:pic>
        <p:nvPicPr>
          <p:cNvPr id="17" name="Picture 16" descr="A screenshot of a web page&#10;&#10;AI-generated content may be incorrect.">
            <a:extLst>
              <a:ext uri="{FF2B5EF4-FFF2-40B4-BE49-F238E27FC236}">
                <a16:creationId xmlns:a16="http://schemas.microsoft.com/office/drawing/2014/main" id="{06B1EAEE-B9A0-625D-0E57-95BABCAE76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5023" y="3691705"/>
            <a:ext cx="3006463" cy="1428400"/>
          </a:xfrm>
          <a:prstGeom prst="rect">
            <a:avLst/>
          </a:prstGeom>
        </p:spPr>
      </p:pic>
      <p:pic>
        <p:nvPicPr>
          <p:cNvPr id="18" name="Picture 17" descr="A group of people sitting at a table with a computer&#10;&#10;AI-generated content may be incorrect.">
            <a:extLst>
              <a:ext uri="{FF2B5EF4-FFF2-40B4-BE49-F238E27FC236}">
                <a16:creationId xmlns:a16="http://schemas.microsoft.com/office/drawing/2014/main" id="{52CB4584-5BCA-B13D-9ECE-A86E4BD8BD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800000" flipV="1">
            <a:off x="3196766" y="3716690"/>
            <a:ext cx="2895097" cy="1392444"/>
          </a:xfrm>
          <a:prstGeom prst="rect">
            <a:avLst/>
          </a:prstGeom>
        </p:spPr>
      </p:pic>
      <p:pic>
        <p:nvPicPr>
          <p:cNvPr id="19" name="Picture 18" descr="A screenshot of a computer room&#10;&#10;AI-generated content may be incorrect.">
            <a:extLst>
              <a:ext uri="{FF2B5EF4-FFF2-40B4-BE49-F238E27FC236}">
                <a16:creationId xmlns:a16="http://schemas.microsoft.com/office/drawing/2014/main" id="{B7BA742F-C781-0B41-ADC4-C7F0ECDF5FE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1606699" y="5143761"/>
            <a:ext cx="3396917" cy="1633803"/>
          </a:xfrm>
          <a:prstGeom prst="rect">
            <a:avLst/>
          </a:prstGeom>
        </p:spPr>
      </p:pic>
    </p:spTree>
    <p:extLst>
      <p:ext uri="{BB962C8B-B14F-4D97-AF65-F5344CB8AC3E}">
        <p14:creationId xmlns:p14="http://schemas.microsoft.com/office/powerpoint/2010/main" val="2890724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666C24A-AB4A-FF08-3403-EE6BB5AFAFCA}"/>
              </a:ext>
            </a:extLst>
          </p:cNvPr>
          <p:cNvSpPr/>
          <p:nvPr/>
        </p:nvSpPr>
        <p:spPr>
          <a:xfrm>
            <a:off x="0" y="-1"/>
            <a:ext cx="12192000" cy="6858000"/>
          </a:xfrm>
          <a:prstGeom prst="rect">
            <a:avLst/>
          </a:prstGeom>
          <a:gradFill flip="none" rotWithShape="1">
            <a:gsLst>
              <a:gs pos="0">
                <a:schemeClr val="tx1">
                  <a:alpha val="99000"/>
                </a:schemeClr>
              </a:gs>
              <a:gs pos="100000">
                <a:schemeClr val="tx1">
                  <a:alpha val="0"/>
                </a:schemeClr>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8" name="Freeform: Shape 7">
            <a:extLst>
              <a:ext uri="{FF2B5EF4-FFF2-40B4-BE49-F238E27FC236}">
                <a16:creationId xmlns:a16="http://schemas.microsoft.com/office/drawing/2014/main" id="{F3022507-51F2-E7F0-8922-D68DE40CD6C7}"/>
              </a:ext>
            </a:extLst>
          </p:cNvPr>
          <p:cNvSpPr/>
          <p:nvPr/>
        </p:nvSpPr>
        <p:spPr>
          <a:xfrm rot="1048486">
            <a:off x="6556118" y="-6406658"/>
            <a:ext cx="19734057" cy="19671315"/>
          </a:xfrm>
          <a:custGeom>
            <a:avLst/>
            <a:gdLst>
              <a:gd name="connsiteX0" fmla="*/ 3218963 w 5200358"/>
              <a:gd name="connsiteY0" fmla="*/ 4169652 h 5655212"/>
              <a:gd name="connsiteX1" fmla="*/ 3805815 w 5200358"/>
              <a:gd name="connsiteY1" fmla="*/ 5331642 h 5655212"/>
              <a:gd name="connsiteX2" fmla="*/ 3584636 w 5200358"/>
              <a:gd name="connsiteY2" fmla="*/ 5445518 h 5655212"/>
              <a:gd name="connsiteX3" fmla="*/ 2756809 w 5200358"/>
              <a:gd name="connsiteY3" fmla="*/ 5650167 h 5655212"/>
              <a:gd name="connsiteX4" fmla="*/ 2686929 w 5200358"/>
              <a:gd name="connsiteY4" fmla="*/ 5652418 h 5655212"/>
              <a:gd name="connsiteX5" fmla="*/ 2686929 w 5200358"/>
              <a:gd name="connsiteY5" fmla="*/ 4349093 h 5655212"/>
              <a:gd name="connsiteX6" fmla="*/ 2755583 w 5200358"/>
              <a:gd name="connsiteY6" fmla="*/ 4344322 h 5655212"/>
              <a:gd name="connsiteX7" fmla="*/ 3134987 w 5200358"/>
              <a:gd name="connsiteY7" fmla="*/ 4220306 h 5655212"/>
              <a:gd name="connsiteX8" fmla="*/ 1934911 w 5200358"/>
              <a:gd name="connsiteY8" fmla="*/ 4139018 h 5655212"/>
              <a:gd name="connsiteX9" fmla="*/ 2015331 w 5200358"/>
              <a:gd name="connsiteY9" fmla="*/ 4192206 h 5655212"/>
              <a:gd name="connsiteX10" fmla="*/ 2600178 w 5200358"/>
              <a:gd name="connsiteY10" fmla="*/ 4355122 h 5655212"/>
              <a:gd name="connsiteX11" fmla="*/ 2602523 w 5200358"/>
              <a:gd name="connsiteY11" fmla="*/ 4354959 h 5655212"/>
              <a:gd name="connsiteX12" fmla="*/ 2602523 w 5200358"/>
              <a:gd name="connsiteY12" fmla="*/ 5655137 h 5655212"/>
              <a:gd name="connsiteX13" fmla="*/ 2600179 w 5200358"/>
              <a:gd name="connsiteY13" fmla="*/ 5655212 h 5655212"/>
              <a:gd name="connsiteX14" fmla="*/ 1430484 w 5200358"/>
              <a:gd name="connsiteY14" fmla="*/ 5353635 h 5655212"/>
              <a:gd name="connsiteX15" fmla="*/ 1257744 w 5200358"/>
              <a:gd name="connsiteY15" fmla="*/ 5247894 h 5655212"/>
              <a:gd name="connsiteX16" fmla="*/ 3689768 w 5200358"/>
              <a:gd name="connsiteY16" fmla="*/ 3659815 h 5655212"/>
              <a:gd name="connsiteX17" fmla="*/ 4777683 w 5200358"/>
              <a:gd name="connsiteY17" fmla="*/ 4370734 h 5655212"/>
              <a:gd name="connsiteX18" fmla="*/ 4664931 w 5200358"/>
              <a:gd name="connsiteY18" fmla="*/ 4546498 h 5655212"/>
              <a:gd name="connsiteX19" fmla="*/ 4070332 w 5200358"/>
              <a:gd name="connsiteY19" fmla="*/ 5160177 h 5655212"/>
              <a:gd name="connsiteX20" fmla="*/ 3878273 w 5200358"/>
              <a:gd name="connsiteY20" fmla="*/ 5287881 h 5655212"/>
              <a:gd name="connsiteX21" fmla="*/ 3289078 w 5200358"/>
              <a:gd name="connsiteY21" fmla="*/ 4121251 h 5655212"/>
              <a:gd name="connsiteX22" fmla="*/ 3357752 w 5200358"/>
              <a:gd name="connsiteY22" fmla="*/ 4069131 h 5655212"/>
              <a:gd name="connsiteX23" fmla="*/ 3632553 w 5200358"/>
              <a:gd name="connsiteY23" fmla="*/ 3756178 h 5655212"/>
              <a:gd name="connsiteX24" fmla="*/ 1495864 w 5200358"/>
              <a:gd name="connsiteY24" fmla="*/ 3630677 h 5655212"/>
              <a:gd name="connsiteX25" fmla="*/ 1541651 w 5200358"/>
              <a:gd name="connsiteY25" fmla="*/ 3714671 h 5655212"/>
              <a:gd name="connsiteX26" fmla="*/ 1816072 w 5200358"/>
              <a:gd name="connsiteY26" fmla="*/ 4046140 h 5655212"/>
              <a:gd name="connsiteX27" fmla="*/ 1867377 w 5200358"/>
              <a:gd name="connsiteY27" fmla="*/ 4087655 h 5655212"/>
              <a:gd name="connsiteX28" fmla="*/ 1188016 w 5200358"/>
              <a:gd name="connsiteY28" fmla="*/ 5200124 h 5655212"/>
              <a:gd name="connsiteX29" fmla="*/ 1031966 w 5200358"/>
              <a:gd name="connsiteY29" fmla="*/ 5083250 h 5655212"/>
              <a:gd name="connsiteX30" fmla="*/ 483123 w 5200358"/>
              <a:gd name="connsiteY30" fmla="*/ 4469665 h 5655212"/>
              <a:gd name="connsiteX31" fmla="*/ 383535 w 5200358"/>
              <a:gd name="connsiteY31" fmla="*/ 4300573 h 5655212"/>
              <a:gd name="connsiteX32" fmla="*/ 3896640 w 5200358"/>
              <a:gd name="connsiteY32" fmla="*/ 2912011 h 5655212"/>
              <a:gd name="connsiteX33" fmla="*/ 5196439 w 5200358"/>
              <a:gd name="connsiteY33" fmla="*/ 2912011 h 5655212"/>
              <a:gd name="connsiteX34" fmla="*/ 5186934 w 5200358"/>
              <a:gd name="connsiteY34" fmla="*/ 3116712 h 5655212"/>
              <a:gd name="connsiteX35" fmla="*/ 4915900 w 5200358"/>
              <a:gd name="connsiteY35" fmla="*/ 4114878 h 5655212"/>
              <a:gd name="connsiteX36" fmla="*/ 4819997 w 5200358"/>
              <a:gd name="connsiteY36" fmla="*/ 4297555 h 5655212"/>
              <a:gd name="connsiteX37" fmla="*/ 3728317 w 5200358"/>
              <a:gd name="connsiteY37" fmla="*/ 3584176 h 5655212"/>
              <a:gd name="connsiteX38" fmla="*/ 3758038 w 5200358"/>
              <a:gd name="connsiteY38" fmla="*/ 3523010 h 5655212"/>
              <a:gd name="connsiteX39" fmla="*/ 3893555 w 5200358"/>
              <a:gd name="connsiteY39" fmla="*/ 2983786 h 5655212"/>
              <a:gd name="connsiteX40" fmla="*/ 3920 w 5200358"/>
              <a:gd name="connsiteY40" fmla="*/ 2912011 h 5655212"/>
              <a:gd name="connsiteX41" fmla="*/ 1303717 w 5200358"/>
              <a:gd name="connsiteY41" fmla="*/ 2912011 h 5655212"/>
              <a:gd name="connsiteX42" fmla="*/ 1306802 w 5200358"/>
              <a:gd name="connsiteY42" fmla="*/ 2983786 h 5655212"/>
              <a:gd name="connsiteX43" fmla="*/ 1410500 w 5200358"/>
              <a:gd name="connsiteY43" fmla="*/ 3444579 h 5655212"/>
              <a:gd name="connsiteX44" fmla="*/ 1457943 w 5200358"/>
              <a:gd name="connsiteY44" fmla="*/ 3554983 h 5655212"/>
              <a:gd name="connsiteX45" fmla="*/ 340698 w 5200358"/>
              <a:gd name="connsiteY45" fmla="*/ 4227840 h 5655212"/>
              <a:gd name="connsiteX46" fmla="*/ 340591 w 5200358"/>
              <a:gd name="connsiteY46" fmla="*/ 4227659 h 5655212"/>
              <a:gd name="connsiteX47" fmla="*/ 13425 w 5200358"/>
              <a:gd name="connsiteY47" fmla="*/ 3116712 h 5655212"/>
              <a:gd name="connsiteX48" fmla="*/ 4924071 w 5200358"/>
              <a:gd name="connsiteY48" fmla="*/ 1566053 h 5655212"/>
              <a:gd name="connsiteX49" fmla="*/ 4979537 w 5200358"/>
              <a:gd name="connsiteY49" fmla="*/ 1685520 h 5655212"/>
              <a:gd name="connsiteX50" fmla="*/ 5186934 w 5200358"/>
              <a:gd name="connsiteY50" fmla="*/ 2538500 h 5655212"/>
              <a:gd name="connsiteX51" fmla="*/ 5200358 w 5200358"/>
              <a:gd name="connsiteY51" fmla="*/ 2827605 h 5655212"/>
              <a:gd name="connsiteX52" fmla="*/ 3900267 w 5200358"/>
              <a:gd name="connsiteY52" fmla="*/ 2827605 h 5655212"/>
              <a:gd name="connsiteX53" fmla="*/ 3893555 w 5200358"/>
              <a:gd name="connsiteY53" fmla="*/ 2671426 h 5655212"/>
              <a:gd name="connsiteX54" fmla="*/ 3807157 w 5200358"/>
              <a:gd name="connsiteY54" fmla="*/ 2258846 h 5655212"/>
              <a:gd name="connsiteX55" fmla="*/ 3800826 w 5200358"/>
              <a:gd name="connsiteY55" fmla="*/ 2242523 h 5655212"/>
              <a:gd name="connsiteX56" fmla="*/ 325808 w 5200358"/>
              <a:gd name="connsiteY56" fmla="*/ 1461570 h 5655212"/>
              <a:gd name="connsiteX57" fmla="*/ 1424071 w 5200358"/>
              <a:gd name="connsiteY57" fmla="*/ 2179251 h 5655212"/>
              <a:gd name="connsiteX58" fmla="*/ 1393200 w 5200358"/>
              <a:gd name="connsiteY58" fmla="*/ 2258846 h 5655212"/>
              <a:gd name="connsiteX59" fmla="*/ 1306802 w 5200358"/>
              <a:gd name="connsiteY59" fmla="*/ 2671426 h 5655212"/>
              <a:gd name="connsiteX60" fmla="*/ 1300089 w 5200358"/>
              <a:gd name="connsiteY60" fmla="*/ 2827605 h 5655212"/>
              <a:gd name="connsiteX61" fmla="*/ 0 w 5200358"/>
              <a:gd name="connsiteY61" fmla="*/ 2827605 h 5655212"/>
              <a:gd name="connsiteX62" fmla="*/ 13425 w 5200358"/>
              <a:gd name="connsiteY62" fmla="*/ 2538500 h 5655212"/>
              <a:gd name="connsiteX63" fmla="*/ 284458 w 5200358"/>
              <a:gd name="connsiteY63" fmla="*/ 1540334 h 5655212"/>
              <a:gd name="connsiteX64" fmla="*/ 4130546 w 5200358"/>
              <a:gd name="connsiteY64" fmla="*/ 543617 h 5655212"/>
              <a:gd name="connsiteX65" fmla="*/ 4168393 w 5200358"/>
              <a:gd name="connsiteY65" fmla="*/ 571963 h 5655212"/>
              <a:gd name="connsiteX66" fmla="*/ 4859768 w 5200358"/>
              <a:gd name="connsiteY66" fmla="*/ 1427554 h 5655212"/>
              <a:gd name="connsiteX67" fmla="*/ 4888320 w 5200358"/>
              <a:gd name="connsiteY67" fmla="*/ 1489053 h 5655212"/>
              <a:gd name="connsiteX68" fmla="*/ 3769847 w 5200358"/>
              <a:gd name="connsiteY68" fmla="*/ 2162649 h 5655212"/>
              <a:gd name="connsiteX69" fmla="*/ 3758038 w 5200358"/>
              <a:gd name="connsiteY69" fmla="*/ 2132202 h 5655212"/>
              <a:gd name="connsiteX70" fmla="*/ 3474328 w 5200358"/>
              <a:gd name="connsiteY70" fmla="*/ 1696911 h 5655212"/>
              <a:gd name="connsiteX71" fmla="*/ 3444201 w 5200358"/>
              <a:gd name="connsiteY71" fmla="*/ 1667522 h 5655212"/>
              <a:gd name="connsiteX72" fmla="*/ 1303521 w 5200358"/>
              <a:gd name="connsiteY72" fmla="*/ 377001 h 5655212"/>
              <a:gd name="connsiteX73" fmla="*/ 1894801 w 5200358"/>
              <a:gd name="connsiteY73" fmla="*/ 1547758 h 5655212"/>
              <a:gd name="connsiteX74" fmla="*/ 1827801 w 5200358"/>
              <a:gd name="connsiteY74" fmla="*/ 1598760 h 5655212"/>
              <a:gd name="connsiteX75" fmla="*/ 1500699 w 5200358"/>
              <a:gd name="connsiteY75" fmla="*/ 2012054 h 5655212"/>
              <a:gd name="connsiteX76" fmla="*/ 1457755 w 5200358"/>
              <a:gd name="connsiteY76" fmla="*/ 2100433 h 5655212"/>
              <a:gd name="connsiteX77" fmla="*/ 365222 w 5200358"/>
              <a:gd name="connsiteY77" fmla="*/ 1386496 h 5655212"/>
              <a:gd name="connsiteX78" fmla="*/ 401219 w 5200358"/>
              <a:gd name="connsiteY78" fmla="*/ 1317926 h 5655212"/>
              <a:gd name="connsiteX79" fmla="*/ 1188012 w 5200358"/>
              <a:gd name="connsiteY79" fmla="*/ 452963 h 5655212"/>
              <a:gd name="connsiteX80" fmla="*/ 2686929 w 5200358"/>
              <a:gd name="connsiteY80" fmla="*/ 3352 h 5655212"/>
              <a:gd name="connsiteX81" fmla="*/ 2787850 w 5200358"/>
              <a:gd name="connsiteY81" fmla="*/ 7252 h 5655212"/>
              <a:gd name="connsiteX82" fmla="*/ 3975165 w 5200358"/>
              <a:gd name="connsiteY82" fmla="*/ 427244 h 5655212"/>
              <a:gd name="connsiteX83" fmla="*/ 4062684 w 5200358"/>
              <a:gd name="connsiteY83" fmla="*/ 492792 h 5655212"/>
              <a:gd name="connsiteX84" fmla="*/ 3382083 w 5200358"/>
              <a:gd name="connsiteY84" fmla="*/ 1607292 h 5655212"/>
              <a:gd name="connsiteX85" fmla="*/ 3287671 w 5200358"/>
              <a:gd name="connsiteY85" fmla="*/ 1530894 h 5655212"/>
              <a:gd name="connsiteX86" fmla="*/ 2786046 w 5200358"/>
              <a:gd name="connsiteY86" fmla="*/ 1315584 h 5655212"/>
              <a:gd name="connsiteX87" fmla="*/ 2686929 w 5200358"/>
              <a:gd name="connsiteY87" fmla="*/ 1307322 h 5655212"/>
              <a:gd name="connsiteX88" fmla="*/ 2600179 w 5200358"/>
              <a:gd name="connsiteY88" fmla="*/ 0 h 5655212"/>
              <a:gd name="connsiteX89" fmla="*/ 2602523 w 5200358"/>
              <a:gd name="connsiteY89" fmla="*/ 91 h 5655212"/>
              <a:gd name="connsiteX90" fmla="*/ 2602523 w 5200358"/>
              <a:gd name="connsiteY90" fmla="*/ 1300287 h 5655212"/>
              <a:gd name="connsiteX91" fmla="*/ 2600178 w 5200358"/>
              <a:gd name="connsiteY91" fmla="*/ 1300091 h 5655212"/>
              <a:gd name="connsiteX92" fmla="*/ 1963288 w 5200358"/>
              <a:gd name="connsiteY92" fmla="*/ 1495625 h 5655212"/>
              <a:gd name="connsiteX93" fmla="*/ 1963103 w 5200358"/>
              <a:gd name="connsiteY93" fmla="*/ 1495766 h 5655212"/>
              <a:gd name="connsiteX94" fmla="*/ 1376194 w 5200358"/>
              <a:gd name="connsiteY94" fmla="*/ 333663 h 5655212"/>
              <a:gd name="connsiteX95" fmla="*/ 1470231 w 5200358"/>
              <a:gd name="connsiteY95" fmla="*/ 280231 h 5655212"/>
              <a:gd name="connsiteX96" fmla="*/ 2600179 w 5200358"/>
              <a:gd name="connsiteY96" fmla="*/ 0 h 565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5200358" h="5655212">
                <a:moveTo>
                  <a:pt x="3218963" y="4169652"/>
                </a:moveTo>
                <a:lnTo>
                  <a:pt x="3805815" y="5331642"/>
                </a:lnTo>
                <a:lnTo>
                  <a:pt x="3584636" y="5445518"/>
                </a:lnTo>
                <a:cubicBezTo>
                  <a:pt x="3326817" y="5560291"/>
                  <a:pt x="3048275" y="5631335"/>
                  <a:pt x="2756809" y="5650167"/>
                </a:cubicBezTo>
                <a:lnTo>
                  <a:pt x="2686929" y="5652418"/>
                </a:lnTo>
                <a:lnTo>
                  <a:pt x="2686929" y="4349093"/>
                </a:lnTo>
                <a:lnTo>
                  <a:pt x="2755583" y="4344322"/>
                </a:lnTo>
                <a:cubicBezTo>
                  <a:pt x="2889341" y="4325602"/>
                  <a:pt x="3016865" y="4283022"/>
                  <a:pt x="3134987" y="4220306"/>
                </a:cubicBezTo>
                <a:close/>
                <a:moveTo>
                  <a:pt x="1934911" y="4139018"/>
                </a:moveTo>
                <a:lnTo>
                  <a:pt x="2015331" y="4192206"/>
                </a:lnTo>
                <a:cubicBezTo>
                  <a:pt x="2191133" y="4296423"/>
                  <a:pt x="2389821" y="4355122"/>
                  <a:pt x="2600178" y="4355122"/>
                </a:cubicBezTo>
                <a:lnTo>
                  <a:pt x="2602523" y="4354959"/>
                </a:lnTo>
                <a:lnTo>
                  <a:pt x="2602523" y="5655137"/>
                </a:lnTo>
                <a:lnTo>
                  <a:pt x="2600179" y="5655212"/>
                </a:lnTo>
                <a:cubicBezTo>
                  <a:pt x="2179465" y="5655212"/>
                  <a:pt x="1782088" y="5546554"/>
                  <a:pt x="1430484" y="5353635"/>
                </a:cubicBezTo>
                <a:lnTo>
                  <a:pt x="1257744" y="5247894"/>
                </a:lnTo>
                <a:close/>
                <a:moveTo>
                  <a:pt x="3689768" y="3659815"/>
                </a:moveTo>
                <a:lnTo>
                  <a:pt x="4777683" y="4370734"/>
                </a:lnTo>
                <a:lnTo>
                  <a:pt x="4664931" y="4546498"/>
                </a:lnTo>
                <a:cubicBezTo>
                  <a:pt x="4497854" y="4783480"/>
                  <a:pt x="4297054" y="4990867"/>
                  <a:pt x="4070332" y="5160177"/>
                </a:cubicBezTo>
                <a:lnTo>
                  <a:pt x="3878273" y="5287881"/>
                </a:lnTo>
                <a:lnTo>
                  <a:pt x="3289078" y="4121251"/>
                </a:lnTo>
                <a:lnTo>
                  <a:pt x="3357752" y="4069131"/>
                </a:lnTo>
                <a:cubicBezTo>
                  <a:pt x="3461927" y="3981224"/>
                  <a:pt x="3554584" y="3875665"/>
                  <a:pt x="3632553" y="3756178"/>
                </a:cubicBezTo>
                <a:close/>
                <a:moveTo>
                  <a:pt x="1495864" y="3630677"/>
                </a:moveTo>
                <a:lnTo>
                  <a:pt x="1541651" y="3714671"/>
                </a:lnTo>
                <a:cubicBezTo>
                  <a:pt x="1618353" y="3840796"/>
                  <a:pt x="1710976" y="3952636"/>
                  <a:pt x="1816072" y="4046140"/>
                </a:cubicBezTo>
                <a:lnTo>
                  <a:pt x="1867377" y="4087655"/>
                </a:lnTo>
                <a:lnTo>
                  <a:pt x="1188016" y="5200124"/>
                </a:lnTo>
                <a:lnTo>
                  <a:pt x="1031966" y="5083250"/>
                </a:lnTo>
                <a:cubicBezTo>
                  <a:pt x="821774" y="4910165"/>
                  <a:pt x="636526" y="4703135"/>
                  <a:pt x="483123" y="4469665"/>
                </a:cubicBezTo>
                <a:lnTo>
                  <a:pt x="383535" y="4300573"/>
                </a:lnTo>
                <a:close/>
                <a:moveTo>
                  <a:pt x="3896640" y="2912011"/>
                </a:moveTo>
                <a:lnTo>
                  <a:pt x="5196439" y="2912011"/>
                </a:lnTo>
                <a:lnTo>
                  <a:pt x="5186934" y="3116712"/>
                </a:lnTo>
                <a:cubicBezTo>
                  <a:pt x="5153645" y="3473172"/>
                  <a:pt x="5059471" y="3810058"/>
                  <a:pt x="4915900" y="4114878"/>
                </a:cubicBezTo>
                <a:lnTo>
                  <a:pt x="4819997" y="4297555"/>
                </a:lnTo>
                <a:lnTo>
                  <a:pt x="3728317" y="3584176"/>
                </a:lnTo>
                <a:lnTo>
                  <a:pt x="3758038" y="3523010"/>
                </a:lnTo>
                <a:cubicBezTo>
                  <a:pt x="3829824" y="3358342"/>
                  <a:pt x="3876911" y="3176351"/>
                  <a:pt x="3893555" y="2983786"/>
                </a:cubicBezTo>
                <a:close/>
                <a:moveTo>
                  <a:pt x="3920" y="2912011"/>
                </a:moveTo>
                <a:lnTo>
                  <a:pt x="1303717" y="2912011"/>
                </a:lnTo>
                <a:lnTo>
                  <a:pt x="1306802" y="2983786"/>
                </a:lnTo>
                <a:cubicBezTo>
                  <a:pt x="1320846" y="3146262"/>
                  <a:pt x="1356562" y="3301211"/>
                  <a:pt x="1410500" y="3444579"/>
                </a:cubicBezTo>
                <a:lnTo>
                  <a:pt x="1457943" y="3554983"/>
                </a:lnTo>
                <a:lnTo>
                  <a:pt x="340698" y="4227840"/>
                </a:lnTo>
                <a:lnTo>
                  <a:pt x="340591" y="4227659"/>
                </a:lnTo>
                <a:cubicBezTo>
                  <a:pt x="165382" y="3893974"/>
                  <a:pt x="50875" y="3517729"/>
                  <a:pt x="13425" y="3116712"/>
                </a:cubicBezTo>
                <a:close/>
                <a:moveTo>
                  <a:pt x="4924071" y="1566053"/>
                </a:moveTo>
                <a:lnTo>
                  <a:pt x="4979537" y="1685520"/>
                </a:lnTo>
                <a:cubicBezTo>
                  <a:pt x="5087414" y="1950909"/>
                  <a:pt x="5158846" y="2237737"/>
                  <a:pt x="5186934" y="2538500"/>
                </a:cubicBezTo>
                <a:lnTo>
                  <a:pt x="5200358" y="2827605"/>
                </a:lnTo>
                <a:lnTo>
                  <a:pt x="3900267" y="2827605"/>
                </a:lnTo>
                <a:lnTo>
                  <a:pt x="3893555" y="2671426"/>
                </a:lnTo>
                <a:cubicBezTo>
                  <a:pt x="3881072" y="2527003"/>
                  <a:pt x="3851464" y="2388527"/>
                  <a:pt x="3807157" y="2258846"/>
                </a:cubicBezTo>
                <a:lnTo>
                  <a:pt x="3800826" y="2242523"/>
                </a:lnTo>
                <a:close/>
                <a:moveTo>
                  <a:pt x="325808" y="1461570"/>
                </a:moveTo>
                <a:lnTo>
                  <a:pt x="1424071" y="2179251"/>
                </a:lnTo>
                <a:lnTo>
                  <a:pt x="1393200" y="2258846"/>
                </a:lnTo>
                <a:cubicBezTo>
                  <a:pt x="1348892" y="2388527"/>
                  <a:pt x="1319285" y="2527003"/>
                  <a:pt x="1306802" y="2671426"/>
                </a:cubicBezTo>
                <a:lnTo>
                  <a:pt x="1300089" y="2827605"/>
                </a:lnTo>
                <a:lnTo>
                  <a:pt x="0" y="2827605"/>
                </a:lnTo>
                <a:lnTo>
                  <a:pt x="13425" y="2538500"/>
                </a:lnTo>
                <a:cubicBezTo>
                  <a:pt x="46714" y="2182041"/>
                  <a:pt x="140887" y="1845155"/>
                  <a:pt x="284458" y="1540334"/>
                </a:cubicBezTo>
                <a:close/>
                <a:moveTo>
                  <a:pt x="4130546" y="543617"/>
                </a:moveTo>
                <a:lnTo>
                  <a:pt x="4168393" y="571963"/>
                </a:lnTo>
                <a:cubicBezTo>
                  <a:pt x="4448648" y="802743"/>
                  <a:pt x="4684559" y="1093869"/>
                  <a:pt x="4859768" y="1427554"/>
                </a:cubicBezTo>
                <a:lnTo>
                  <a:pt x="4888320" y="1489053"/>
                </a:lnTo>
                <a:lnTo>
                  <a:pt x="3769847" y="2162649"/>
                </a:lnTo>
                <a:lnTo>
                  <a:pt x="3758038" y="2132202"/>
                </a:lnTo>
                <a:cubicBezTo>
                  <a:pt x="3686253" y="1967534"/>
                  <a:pt x="3589768" y="1820187"/>
                  <a:pt x="3474328" y="1696911"/>
                </a:cubicBezTo>
                <a:lnTo>
                  <a:pt x="3444201" y="1667522"/>
                </a:lnTo>
                <a:close/>
                <a:moveTo>
                  <a:pt x="1303521" y="377001"/>
                </a:moveTo>
                <a:lnTo>
                  <a:pt x="1894801" y="1547758"/>
                </a:lnTo>
                <a:lnTo>
                  <a:pt x="1827801" y="1598760"/>
                </a:lnTo>
                <a:cubicBezTo>
                  <a:pt x="1698227" y="1711375"/>
                  <a:pt x="1587093" y="1851606"/>
                  <a:pt x="1500699" y="2012054"/>
                </a:cubicBezTo>
                <a:lnTo>
                  <a:pt x="1457755" y="2100433"/>
                </a:lnTo>
                <a:lnTo>
                  <a:pt x="365222" y="1386496"/>
                </a:lnTo>
                <a:lnTo>
                  <a:pt x="401219" y="1317926"/>
                </a:lnTo>
                <a:cubicBezTo>
                  <a:pt x="602806" y="971418"/>
                  <a:pt x="871738" y="675845"/>
                  <a:pt x="1188012" y="452963"/>
                </a:cubicBezTo>
                <a:close/>
                <a:moveTo>
                  <a:pt x="2686929" y="3352"/>
                </a:moveTo>
                <a:lnTo>
                  <a:pt x="2787850" y="7252"/>
                </a:lnTo>
                <a:cubicBezTo>
                  <a:pt x="3221719" y="40903"/>
                  <a:pt x="3626148" y="190315"/>
                  <a:pt x="3975165" y="427244"/>
                </a:cubicBezTo>
                <a:lnTo>
                  <a:pt x="4062684" y="492792"/>
                </a:lnTo>
                <a:lnTo>
                  <a:pt x="3382083" y="1607292"/>
                </a:lnTo>
                <a:lnTo>
                  <a:pt x="3287671" y="1530894"/>
                </a:lnTo>
                <a:cubicBezTo>
                  <a:pt x="3138092" y="1421186"/>
                  <a:pt x="2968158" y="1346214"/>
                  <a:pt x="2786046" y="1315584"/>
                </a:cubicBezTo>
                <a:lnTo>
                  <a:pt x="2686929" y="1307322"/>
                </a:lnTo>
                <a:close/>
                <a:moveTo>
                  <a:pt x="2600179" y="0"/>
                </a:moveTo>
                <a:lnTo>
                  <a:pt x="2602523" y="91"/>
                </a:lnTo>
                <a:lnTo>
                  <a:pt x="2602523" y="1300287"/>
                </a:lnTo>
                <a:lnTo>
                  <a:pt x="2600178" y="1300091"/>
                </a:lnTo>
                <a:cubicBezTo>
                  <a:pt x="2368786" y="1300091"/>
                  <a:pt x="2151512" y="1371117"/>
                  <a:pt x="1963288" y="1495625"/>
                </a:cubicBezTo>
                <a:lnTo>
                  <a:pt x="1963103" y="1495766"/>
                </a:lnTo>
                <a:lnTo>
                  <a:pt x="1376194" y="333663"/>
                </a:lnTo>
                <a:lnTo>
                  <a:pt x="1470231" y="280231"/>
                </a:lnTo>
                <a:cubicBezTo>
                  <a:pt x="1811924" y="100662"/>
                  <a:pt x="2195242" y="0"/>
                  <a:pt x="2600179" y="0"/>
                </a:cubicBezTo>
                <a:close/>
              </a:path>
            </a:pathLst>
          </a:custGeom>
          <a:ln>
            <a:noFill/>
          </a:ln>
          <a:effectLst>
            <a:outerShdw blurRad="508000" sx="102000" sy="102000" algn="ctr" rotWithShape="0">
              <a:schemeClr val="tx1">
                <a:alpha val="7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endParaRPr>
          </a:p>
        </p:txBody>
      </p:sp>
      <p:sp>
        <p:nvSpPr>
          <p:cNvPr id="2" name="TextBox 1">
            <a:extLst>
              <a:ext uri="{FF2B5EF4-FFF2-40B4-BE49-F238E27FC236}">
                <a16:creationId xmlns:a16="http://schemas.microsoft.com/office/drawing/2014/main" id="{A676AA22-E3C3-168F-813E-6DF3632D9E1D}"/>
              </a:ext>
            </a:extLst>
          </p:cNvPr>
          <p:cNvSpPr txBox="1"/>
          <p:nvPr/>
        </p:nvSpPr>
        <p:spPr>
          <a:xfrm>
            <a:off x="646112" y="970824"/>
            <a:ext cx="6073775" cy="3693319"/>
          </a:xfrm>
          <a:prstGeom prst="rect">
            <a:avLst/>
          </a:prstGeom>
          <a:noFill/>
        </p:spPr>
        <p:txBody>
          <a:bodyPr wrap="square" rtlCol="0">
            <a:spAutoFit/>
          </a:bodyPr>
          <a:lstStyle/>
          <a:p>
            <a:r>
              <a:rPr lang="en-IN" sz="3600" b="1" dirty="0">
                <a:solidFill>
                  <a:schemeClr val="bg1"/>
                </a:solidFill>
                <a:latin typeface="Calibri" panose="020F0502020204030204" pitchFamily="34" charset="0"/>
                <a:cs typeface="Calibri" panose="020F0502020204030204" pitchFamily="34" charset="0"/>
              </a:rPr>
              <a:t>              CONCLUSION</a:t>
            </a:r>
          </a:p>
          <a:p>
            <a:endParaRPr lang="en-IN" dirty="0">
              <a:solidFill>
                <a:schemeClr val="bg1"/>
              </a:solidFill>
              <a:latin typeface="Calibri" panose="020F0502020204030204" pitchFamily="34" charset="0"/>
              <a:cs typeface="Calibri" panose="020F0502020204030204" pitchFamily="34" charset="0"/>
            </a:endParaRPr>
          </a:p>
          <a:p>
            <a:endParaRPr lang="en-IN"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conclusion, this project demonstrates my ability to </a:t>
            </a:r>
            <a:r>
              <a:rPr lang="en-US" dirty="0" err="1">
                <a:solidFill>
                  <a:schemeClr val="bg1"/>
                </a:solidFill>
                <a:latin typeface="Calibri" panose="020F0502020204030204" pitchFamily="34" charset="0"/>
                <a:cs typeface="Calibri" panose="020F0502020204030204" pitchFamily="34" charset="0"/>
              </a:rPr>
              <a:t>creInate</a:t>
            </a:r>
            <a:r>
              <a:rPr lang="en-US" dirty="0">
                <a:solidFill>
                  <a:schemeClr val="bg1"/>
                </a:solidFill>
                <a:latin typeface="Calibri" panose="020F0502020204030204" pitchFamily="34" charset="0"/>
                <a:cs typeface="Calibri" panose="020F0502020204030204" pitchFamily="34" charset="0"/>
              </a:rPr>
              <a:t> a professional, interactive, and visually appealing digital portfolio. It not only highlights my technical skills in web development and AI/ML but also provides a polished platform to present my projects, certificates, and professional identity. This portfolio serves as a key tool for internships, placements, and professional networking</a:t>
            </a:r>
            <a:r>
              <a:rPr lang="en-US" dirty="0">
                <a:solidFill>
                  <a:schemeClr val="bg1"/>
                </a:solidFill>
              </a:rPr>
              <a:t>.</a:t>
            </a:r>
            <a:endParaRPr lang="en-IN" sz="3600" b="1" dirty="0">
              <a:solidFill>
                <a:schemeClr val="bg1"/>
              </a:solidFill>
              <a:latin typeface="Calibri" panose="020F0502020204030204" pitchFamily="34" charset="0"/>
              <a:cs typeface="Calibri" panose="020F0502020204030204" pitchFamily="34" charset="0"/>
            </a:endParaRPr>
          </a:p>
          <a:p>
            <a:endParaRPr lang="en-US" sz="3600" b="1" dirty="0">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04CF1D38-41A2-F0F6-8507-3E8499289649}"/>
              </a:ext>
            </a:extLst>
          </p:cNvPr>
          <p:cNvSpPr txBox="1"/>
          <p:nvPr/>
        </p:nvSpPr>
        <p:spPr>
          <a:xfrm>
            <a:off x="1143000" y="-5172017"/>
            <a:ext cx="4432300" cy="4524315"/>
          </a:xfrm>
          <a:prstGeom prst="rect">
            <a:avLst/>
          </a:prstGeom>
          <a:noFill/>
        </p:spPr>
        <p:txBody>
          <a:bodyPr wrap="square" rtlCol="0">
            <a:spAutoFit/>
          </a:bodyPr>
          <a:lstStyle/>
          <a:p>
            <a:r>
              <a:rPr lang="en-IN" sz="3600" b="1" dirty="0">
                <a:solidFill>
                  <a:schemeClr val="bg1"/>
                </a:solidFill>
                <a:latin typeface="Calibri" panose="020F0502020204030204" pitchFamily="34" charset="0"/>
                <a:cs typeface="Calibri" panose="020F0502020204030204" pitchFamily="34" charset="0"/>
              </a:rPr>
              <a:t>Future of XAI</a:t>
            </a:r>
          </a:p>
          <a:p>
            <a:endParaRPr lang="en-IN" sz="3600" b="1" dirty="0">
              <a:solidFill>
                <a:schemeClr val="bg1"/>
              </a:solidFill>
              <a:latin typeface="Calibri" panose="020F0502020204030204" pitchFamily="34" charset="0"/>
              <a:cs typeface="Calibri" panose="020F0502020204030204" pitchFamily="34" charset="0"/>
            </a:endParaRPr>
          </a:p>
          <a:p>
            <a:r>
              <a:rPr lang="en-IN" dirty="0">
                <a:solidFill>
                  <a:schemeClr val="bg1"/>
                </a:solidFill>
                <a:latin typeface="Calibri" panose="020F0502020204030204" pitchFamily="34" charset="0"/>
                <a:cs typeface="Calibri" panose="020F0502020204030204" pitchFamily="34" charset="0"/>
              </a:rPr>
              <a:t>Mandatory explainability laws likely.</a:t>
            </a:r>
          </a:p>
          <a:p>
            <a:endParaRPr lang="en-IN" dirty="0">
              <a:solidFill>
                <a:schemeClr val="bg1"/>
              </a:solidFill>
              <a:latin typeface="Calibri" panose="020F0502020204030204" pitchFamily="34" charset="0"/>
              <a:cs typeface="Calibri" panose="020F0502020204030204" pitchFamily="34" charset="0"/>
            </a:endParaRPr>
          </a:p>
          <a:p>
            <a:r>
              <a:rPr lang="en-IN" dirty="0">
                <a:solidFill>
                  <a:schemeClr val="bg1"/>
                </a:solidFill>
                <a:latin typeface="Calibri" panose="020F0502020204030204" pitchFamily="34" charset="0"/>
                <a:cs typeface="Calibri" panose="020F0502020204030204" pitchFamily="34" charset="0"/>
              </a:rPr>
              <a:t>Hybrid AI – human + machine decision-making.</a:t>
            </a:r>
          </a:p>
          <a:p>
            <a:endParaRPr lang="en-IN" dirty="0">
              <a:solidFill>
                <a:schemeClr val="bg1"/>
              </a:solidFill>
              <a:latin typeface="Calibri" panose="020F0502020204030204" pitchFamily="34" charset="0"/>
              <a:cs typeface="Calibri" panose="020F0502020204030204" pitchFamily="34" charset="0"/>
            </a:endParaRPr>
          </a:p>
          <a:p>
            <a:r>
              <a:rPr lang="en-IN" dirty="0">
                <a:solidFill>
                  <a:schemeClr val="bg1"/>
                </a:solidFill>
                <a:latin typeface="Calibri" panose="020F0502020204030204" pitchFamily="34" charset="0"/>
                <a:cs typeface="Calibri" panose="020F0502020204030204" pitchFamily="34" charset="0"/>
              </a:rPr>
              <a:t>Explainability for deep neural networks (research focus).</a:t>
            </a:r>
          </a:p>
          <a:p>
            <a:endParaRPr lang="en-IN" dirty="0">
              <a:solidFill>
                <a:schemeClr val="bg1"/>
              </a:solidFill>
              <a:latin typeface="Calibri" panose="020F0502020204030204" pitchFamily="34" charset="0"/>
              <a:cs typeface="Calibri" panose="020F0502020204030204" pitchFamily="34" charset="0"/>
            </a:endParaRPr>
          </a:p>
          <a:p>
            <a:r>
              <a:rPr lang="en-IN" dirty="0">
                <a:solidFill>
                  <a:schemeClr val="bg1"/>
                </a:solidFill>
                <a:latin typeface="Calibri" panose="020F0502020204030204" pitchFamily="34" charset="0"/>
                <a:cs typeface="Calibri" panose="020F0502020204030204" pitchFamily="34" charset="0"/>
              </a:rPr>
              <a:t>Ethical &amp; responsible AI → mainstream demand.</a:t>
            </a:r>
          </a:p>
          <a:p>
            <a:endParaRPr lang="en-IN" dirty="0">
              <a:solidFill>
                <a:schemeClr val="bg1"/>
              </a:solidFill>
              <a:latin typeface="Calibri" panose="020F0502020204030204" pitchFamily="34" charset="0"/>
              <a:cs typeface="Calibri" panose="020F0502020204030204" pitchFamily="34" charset="0"/>
            </a:endParaRPr>
          </a:p>
          <a:p>
            <a:r>
              <a:rPr lang="en-IN" dirty="0">
                <a:solidFill>
                  <a:schemeClr val="bg1"/>
                </a:solidFill>
                <a:latin typeface="Calibri" panose="020F0502020204030204" pitchFamily="34" charset="0"/>
                <a:cs typeface="Calibri" panose="020F0502020204030204" pitchFamily="34" charset="0"/>
              </a:rPr>
              <a:t>Trustworthy AI = Competitive advantage.</a:t>
            </a:r>
          </a:p>
        </p:txBody>
      </p:sp>
      <p:sp>
        <p:nvSpPr>
          <p:cNvPr id="9" name="TextBox 8">
            <a:extLst>
              <a:ext uri="{FF2B5EF4-FFF2-40B4-BE49-F238E27FC236}">
                <a16:creationId xmlns:a16="http://schemas.microsoft.com/office/drawing/2014/main" id="{FF38C264-0A50-760E-F484-EB8A46AD05C6}"/>
              </a:ext>
            </a:extLst>
          </p:cNvPr>
          <p:cNvSpPr txBox="1"/>
          <p:nvPr/>
        </p:nvSpPr>
        <p:spPr>
          <a:xfrm>
            <a:off x="1270000" y="7154686"/>
            <a:ext cx="4826000" cy="4524315"/>
          </a:xfrm>
          <a:prstGeom prst="rect">
            <a:avLst/>
          </a:prstGeom>
          <a:noFill/>
        </p:spPr>
        <p:txBody>
          <a:bodyPr wrap="square" rtlCol="0">
            <a:spAutoFit/>
          </a:bodyPr>
          <a:lstStyle/>
          <a:p>
            <a:r>
              <a:rPr lang="en-IN" dirty="0">
                <a:solidFill>
                  <a:schemeClr val="bg1"/>
                </a:solidFill>
                <a:latin typeface="Calibri" panose="020F0502020204030204" pitchFamily="34" charset="0"/>
                <a:cs typeface="Calibri" panose="020F0502020204030204" pitchFamily="34" charset="0"/>
              </a:rPr>
              <a:t>               </a:t>
            </a:r>
            <a:r>
              <a:rPr lang="en-IN" sz="3600" b="1" dirty="0">
                <a:solidFill>
                  <a:schemeClr val="bg1"/>
                </a:solidFill>
                <a:latin typeface="Calibri" panose="020F0502020204030204" pitchFamily="34" charset="0"/>
                <a:cs typeface="Calibri" panose="020F0502020204030204" pitchFamily="34" charset="0"/>
              </a:rPr>
              <a:t>Reference</a:t>
            </a:r>
          </a:p>
          <a:p>
            <a:endParaRPr lang="en-IN" dirty="0">
              <a:solidFill>
                <a:schemeClr val="bg1"/>
              </a:solidFill>
              <a:latin typeface="Calibri" panose="020F0502020204030204" pitchFamily="34" charset="0"/>
              <a:cs typeface="Calibri" panose="020F0502020204030204" pitchFamily="34" charset="0"/>
            </a:endParaRPr>
          </a:p>
          <a:p>
            <a:endParaRPr lang="en-IN" dirty="0">
              <a:solidFill>
                <a:schemeClr val="bg1"/>
              </a:solidFill>
              <a:latin typeface="Calibri" panose="020F0502020204030204" pitchFamily="34" charset="0"/>
              <a:cs typeface="Calibri" panose="020F0502020204030204" pitchFamily="34" charset="0"/>
            </a:endParaRPr>
          </a:p>
          <a:p>
            <a:r>
              <a:rPr lang="en-IN" dirty="0">
                <a:solidFill>
                  <a:schemeClr val="bg1"/>
                </a:solidFill>
                <a:latin typeface="Calibri" panose="020F0502020204030204" pitchFamily="34" charset="0"/>
                <a:cs typeface="Calibri" panose="020F0502020204030204" pitchFamily="34" charset="0"/>
              </a:rPr>
              <a:t>DARPA XAI Program Reports</a:t>
            </a:r>
          </a:p>
          <a:p>
            <a:endParaRPr lang="en-IN" dirty="0">
              <a:solidFill>
                <a:schemeClr val="bg1"/>
              </a:solidFill>
              <a:latin typeface="Calibri" panose="020F0502020204030204" pitchFamily="34" charset="0"/>
              <a:cs typeface="Calibri" panose="020F0502020204030204" pitchFamily="34" charset="0"/>
            </a:endParaRPr>
          </a:p>
          <a:p>
            <a:r>
              <a:rPr lang="en-IN" dirty="0">
                <a:solidFill>
                  <a:schemeClr val="bg1"/>
                </a:solidFill>
                <a:latin typeface="Calibri" panose="020F0502020204030204" pitchFamily="34" charset="0"/>
                <a:cs typeface="Calibri" panose="020F0502020204030204" pitchFamily="34" charset="0"/>
              </a:rPr>
              <a:t>LIME, SHAP research papers</a:t>
            </a:r>
          </a:p>
          <a:p>
            <a:endParaRPr lang="en-IN" dirty="0">
              <a:solidFill>
                <a:schemeClr val="bg1"/>
              </a:solidFill>
              <a:latin typeface="Calibri" panose="020F0502020204030204" pitchFamily="34" charset="0"/>
              <a:cs typeface="Calibri" panose="020F0502020204030204" pitchFamily="34" charset="0"/>
            </a:endParaRPr>
          </a:p>
          <a:p>
            <a:r>
              <a:rPr lang="en-IN" dirty="0">
                <a:solidFill>
                  <a:schemeClr val="bg1"/>
                </a:solidFill>
                <a:latin typeface="Calibri" panose="020F0502020204030204" pitchFamily="34" charset="0"/>
                <a:cs typeface="Calibri" panose="020F0502020204030204" pitchFamily="34" charset="0"/>
              </a:rPr>
              <a:t>IBM AIX360, Microsoft </a:t>
            </a:r>
            <a:r>
              <a:rPr lang="en-IN" dirty="0" err="1">
                <a:solidFill>
                  <a:schemeClr val="bg1"/>
                </a:solidFill>
                <a:latin typeface="Calibri" panose="020F0502020204030204" pitchFamily="34" charset="0"/>
                <a:cs typeface="Calibri" panose="020F0502020204030204" pitchFamily="34" charset="0"/>
              </a:rPr>
              <a:t>InterpretML</a:t>
            </a:r>
            <a:endParaRPr lang="en-IN" dirty="0">
              <a:solidFill>
                <a:schemeClr val="bg1"/>
              </a:solidFill>
              <a:latin typeface="Calibri" panose="020F0502020204030204" pitchFamily="34" charset="0"/>
              <a:cs typeface="Calibri" panose="020F0502020204030204" pitchFamily="34" charset="0"/>
            </a:endParaRPr>
          </a:p>
          <a:p>
            <a:endParaRPr lang="en-IN" dirty="0">
              <a:solidFill>
                <a:schemeClr val="bg1"/>
              </a:solidFill>
              <a:latin typeface="Calibri" panose="020F0502020204030204" pitchFamily="34" charset="0"/>
              <a:cs typeface="Calibri" panose="020F0502020204030204" pitchFamily="34" charset="0"/>
            </a:endParaRPr>
          </a:p>
          <a:p>
            <a:r>
              <a:rPr lang="en-IN" dirty="0">
                <a:solidFill>
                  <a:schemeClr val="bg1"/>
                </a:solidFill>
                <a:latin typeface="Calibri" panose="020F0502020204030204" pitchFamily="34" charset="0"/>
                <a:cs typeface="Calibri" panose="020F0502020204030204" pitchFamily="34" charset="0"/>
              </a:rPr>
              <a:t>IEEE &amp; ACM AI Ethics Journals</a:t>
            </a:r>
          </a:p>
          <a:p>
            <a:pPr algn="ctr"/>
            <a:endParaRPr lang="en-IN" dirty="0">
              <a:solidFill>
                <a:schemeClr val="bg1"/>
              </a:solidFill>
              <a:latin typeface="Calibri" panose="020F0502020204030204" pitchFamily="34" charset="0"/>
              <a:cs typeface="Calibri" panose="020F0502020204030204" pitchFamily="34" charset="0"/>
            </a:endParaRPr>
          </a:p>
          <a:p>
            <a:pPr algn="ctr"/>
            <a:endParaRPr lang="en-IN" sz="3600" b="1" dirty="0">
              <a:solidFill>
                <a:schemeClr val="bg1"/>
              </a:solidFill>
              <a:latin typeface="Calibri" panose="020F0502020204030204" pitchFamily="34" charset="0"/>
              <a:cs typeface="Calibri" panose="020F0502020204030204" pitchFamily="34" charset="0"/>
            </a:endParaRPr>
          </a:p>
          <a:p>
            <a:pPr algn="ctr"/>
            <a:r>
              <a:rPr lang="en-IN" sz="3600" b="1" dirty="0">
                <a:solidFill>
                  <a:schemeClr val="bg1"/>
                </a:solidFill>
                <a:latin typeface="Calibri" panose="020F0502020204030204" pitchFamily="34" charset="0"/>
                <a:cs typeface="Calibri" panose="020F0502020204030204" pitchFamily="34" charset="0"/>
              </a:rPr>
              <a:t>Thank You! </a:t>
            </a:r>
          </a:p>
        </p:txBody>
      </p:sp>
    </p:spTree>
    <p:extLst>
      <p:ext uri="{BB962C8B-B14F-4D97-AF65-F5344CB8AC3E}">
        <p14:creationId xmlns:p14="http://schemas.microsoft.com/office/powerpoint/2010/main" val="1964057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666C24A-AB4A-FF08-3403-EE6BB5AFAFCA}"/>
              </a:ext>
            </a:extLst>
          </p:cNvPr>
          <p:cNvSpPr/>
          <p:nvPr/>
        </p:nvSpPr>
        <p:spPr>
          <a:xfrm>
            <a:off x="0" y="-1"/>
            <a:ext cx="12192000" cy="6858000"/>
          </a:xfrm>
          <a:prstGeom prst="rect">
            <a:avLst/>
          </a:prstGeom>
          <a:gradFill flip="none" rotWithShape="1">
            <a:gsLst>
              <a:gs pos="0">
                <a:schemeClr val="tx1">
                  <a:alpha val="99000"/>
                </a:schemeClr>
              </a:gs>
              <a:gs pos="100000">
                <a:schemeClr val="tx1">
                  <a:alpha val="0"/>
                </a:schemeClr>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8" name="Freeform: Shape 7">
            <a:extLst>
              <a:ext uri="{FF2B5EF4-FFF2-40B4-BE49-F238E27FC236}">
                <a16:creationId xmlns:a16="http://schemas.microsoft.com/office/drawing/2014/main" id="{F3022507-51F2-E7F0-8922-D68DE40CD6C7}"/>
              </a:ext>
            </a:extLst>
          </p:cNvPr>
          <p:cNvSpPr/>
          <p:nvPr/>
        </p:nvSpPr>
        <p:spPr>
          <a:xfrm rot="20687745">
            <a:off x="6556118" y="-6406658"/>
            <a:ext cx="19734057" cy="19671315"/>
          </a:xfrm>
          <a:custGeom>
            <a:avLst/>
            <a:gdLst>
              <a:gd name="connsiteX0" fmla="*/ 3218963 w 5200358"/>
              <a:gd name="connsiteY0" fmla="*/ 4169652 h 5655212"/>
              <a:gd name="connsiteX1" fmla="*/ 3805815 w 5200358"/>
              <a:gd name="connsiteY1" fmla="*/ 5331642 h 5655212"/>
              <a:gd name="connsiteX2" fmla="*/ 3584636 w 5200358"/>
              <a:gd name="connsiteY2" fmla="*/ 5445518 h 5655212"/>
              <a:gd name="connsiteX3" fmla="*/ 2756809 w 5200358"/>
              <a:gd name="connsiteY3" fmla="*/ 5650167 h 5655212"/>
              <a:gd name="connsiteX4" fmla="*/ 2686929 w 5200358"/>
              <a:gd name="connsiteY4" fmla="*/ 5652418 h 5655212"/>
              <a:gd name="connsiteX5" fmla="*/ 2686929 w 5200358"/>
              <a:gd name="connsiteY5" fmla="*/ 4349093 h 5655212"/>
              <a:gd name="connsiteX6" fmla="*/ 2755583 w 5200358"/>
              <a:gd name="connsiteY6" fmla="*/ 4344322 h 5655212"/>
              <a:gd name="connsiteX7" fmla="*/ 3134987 w 5200358"/>
              <a:gd name="connsiteY7" fmla="*/ 4220306 h 5655212"/>
              <a:gd name="connsiteX8" fmla="*/ 1934911 w 5200358"/>
              <a:gd name="connsiteY8" fmla="*/ 4139018 h 5655212"/>
              <a:gd name="connsiteX9" fmla="*/ 2015331 w 5200358"/>
              <a:gd name="connsiteY9" fmla="*/ 4192206 h 5655212"/>
              <a:gd name="connsiteX10" fmla="*/ 2600178 w 5200358"/>
              <a:gd name="connsiteY10" fmla="*/ 4355122 h 5655212"/>
              <a:gd name="connsiteX11" fmla="*/ 2602523 w 5200358"/>
              <a:gd name="connsiteY11" fmla="*/ 4354959 h 5655212"/>
              <a:gd name="connsiteX12" fmla="*/ 2602523 w 5200358"/>
              <a:gd name="connsiteY12" fmla="*/ 5655137 h 5655212"/>
              <a:gd name="connsiteX13" fmla="*/ 2600179 w 5200358"/>
              <a:gd name="connsiteY13" fmla="*/ 5655212 h 5655212"/>
              <a:gd name="connsiteX14" fmla="*/ 1430484 w 5200358"/>
              <a:gd name="connsiteY14" fmla="*/ 5353635 h 5655212"/>
              <a:gd name="connsiteX15" fmla="*/ 1257744 w 5200358"/>
              <a:gd name="connsiteY15" fmla="*/ 5247894 h 5655212"/>
              <a:gd name="connsiteX16" fmla="*/ 3689768 w 5200358"/>
              <a:gd name="connsiteY16" fmla="*/ 3659815 h 5655212"/>
              <a:gd name="connsiteX17" fmla="*/ 4777683 w 5200358"/>
              <a:gd name="connsiteY17" fmla="*/ 4370734 h 5655212"/>
              <a:gd name="connsiteX18" fmla="*/ 4664931 w 5200358"/>
              <a:gd name="connsiteY18" fmla="*/ 4546498 h 5655212"/>
              <a:gd name="connsiteX19" fmla="*/ 4070332 w 5200358"/>
              <a:gd name="connsiteY19" fmla="*/ 5160177 h 5655212"/>
              <a:gd name="connsiteX20" fmla="*/ 3878273 w 5200358"/>
              <a:gd name="connsiteY20" fmla="*/ 5287881 h 5655212"/>
              <a:gd name="connsiteX21" fmla="*/ 3289078 w 5200358"/>
              <a:gd name="connsiteY21" fmla="*/ 4121251 h 5655212"/>
              <a:gd name="connsiteX22" fmla="*/ 3357752 w 5200358"/>
              <a:gd name="connsiteY22" fmla="*/ 4069131 h 5655212"/>
              <a:gd name="connsiteX23" fmla="*/ 3632553 w 5200358"/>
              <a:gd name="connsiteY23" fmla="*/ 3756178 h 5655212"/>
              <a:gd name="connsiteX24" fmla="*/ 1495864 w 5200358"/>
              <a:gd name="connsiteY24" fmla="*/ 3630677 h 5655212"/>
              <a:gd name="connsiteX25" fmla="*/ 1541651 w 5200358"/>
              <a:gd name="connsiteY25" fmla="*/ 3714671 h 5655212"/>
              <a:gd name="connsiteX26" fmla="*/ 1816072 w 5200358"/>
              <a:gd name="connsiteY26" fmla="*/ 4046140 h 5655212"/>
              <a:gd name="connsiteX27" fmla="*/ 1867377 w 5200358"/>
              <a:gd name="connsiteY27" fmla="*/ 4087655 h 5655212"/>
              <a:gd name="connsiteX28" fmla="*/ 1188016 w 5200358"/>
              <a:gd name="connsiteY28" fmla="*/ 5200124 h 5655212"/>
              <a:gd name="connsiteX29" fmla="*/ 1031966 w 5200358"/>
              <a:gd name="connsiteY29" fmla="*/ 5083250 h 5655212"/>
              <a:gd name="connsiteX30" fmla="*/ 483123 w 5200358"/>
              <a:gd name="connsiteY30" fmla="*/ 4469665 h 5655212"/>
              <a:gd name="connsiteX31" fmla="*/ 383535 w 5200358"/>
              <a:gd name="connsiteY31" fmla="*/ 4300573 h 5655212"/>
              <a:gd name="connsiteX32" fmla="*/ 3896640 w 5200358"/>
              <a:gd name="connsiteY32" fmla="*/ 2912011 h 5655212"/>
              <a:gd name="connsiteX33" fmla="*/ 5196439 w 5200358"/>
              <a:gd name="connsiteY33" fmla="*/ 2912011 h 5655212"/>
              <a:gd name="connsiteX34" fmla="*/ 5186934 w 5200358"/>
              <a:gd name="connsiteY34" fmla="*/ 3116712 h 5655212"/>
              <a:gd name="connsiteX35" fmla="*/ 4915900 w 5200358"/>
              <a:gd name="connsiteY35" fmla="*/ 4114878 h 5655212"/>
              <a:gd name="connsiteX36" fmla="*/ 4819997 w 5200358"/>
              <a:gd name="connsiteY36" fmla="*/ 4297555 h 5655212"/>
              <a:gd name="connsiteX37" fmla="*/ 3728317 w 5200358"/>
              <a:gd name="connsiteY37" fmla="*/ 3584176 h 5655212"/>
              <a:gd name="connsiteX38" fmla="*/ 3758038 w 5200358"/>
              <a:gd name="connsiteY38" fmla="*/ 3523010 h 5655212"/>
              <a:gd name="connsiteX39" fmla="*/ 3893555 w 5200358"/>
              <a:gd name="connsiteY39" fmla="*/ 2983786 h 5655212"/>
              <a:gd name="connsiteX40" fmla="*/ 3920 w 5200358"/>
              <a:gd name="connsiteY40" fmla="*/ 2912011 h 5655212"/>
              <a:gd name="connsiteX41" fmla="*/ 1303717 w 5200358"/>
              <a:gd name="connsiteY41" fmla="*/ 2912011 h 5655212"/>
              <a:gd name="connsiteX42" fmla="*/ 1306802 w 5200358"/>
              <a:gd name="connsiteY42" fmla="*/ 2983786 h 5655212"/>
              <a:gd name="connsiteX43" fmla="*/ 1410500 w 5200358"/>
              <a:gd name="connsiteY43" fmla="*/ 3444579 h 5655212"/>
              <a:gd name="connsiteX44" fmla="*/ 1457943 w 5200358"/>
              <a:gd name="connsiteY44" fmla="*/ 3554983 h 5655212"/>
              <a:gd name="connsiteX45" fmla="*/ 340698 w 5200358"/>
              <a:gd name="connsiteY45" fmla="*/ 4227840 h 5655212"/>
              <a:gd name="connsiteX46" fmla="*/ 340591 w 5200358"/>
              <a:gd name="connsiteY46" fmla="*/ 4227659 h 5655212"/>
              <a:gd name="connsiteX47" fmla="*/ 13425 w 5200358"/>
              <a:gd name="connsiteY47" fmla="*/ 3116712 h 5655212"/>
              <a:gd name="connsiteX48" fmla="*/ 4924071 w 5200358"/>
              <a:gd name="connsiteY48" fmla="*/ 1566053 h 5655212"/>
              <a:gd name="connsiteX49" fmla="*/ 4979537 w 5200358"/>
              <a:gd name="connsiteY49" fmla="*/ 1685520 h 5655212"/>
              <a:gd name="connsiteX50" fmla="*/ 5186934 w 5200358"/>
              <a:gd name="connsiteY50" fmla="*/ 2538500 h 5655212"/>
              <a:gd name="connsiteX51" fmla="*/ 5200358 w 5200358"/>
              <a:gd name="connsiteY51" fmla="*/ 2827605 h 5655212"/>
              <a:gd name="connsiteX52" fmla="*/ 3900267 w 5200358"/>
              <a:gd name="connsiteY52" fmla="*/ 2827605 h 5655212"/>
              <a:gd name="connsiteX53" fmla="*/ 3893555 w 5200358"/>
              <a:gd name="connsiteY53" fmla="*/ 2671426 h 5655212"/>
              <a:gd name="connsiteX54" fmla="*/ 3807157 w 5200358"/>
              <a:gd name="connsiteY54" fmla="*/ 2258846 h 5655212"/>
              <a:gd name="connsiteX55" fmla="*/ 3800826 w 5200358"/>
              <a:gd name="connsiteY55" fmla="*/ 2242523 h 5655212"/>
              <a:gd name="connsiteX56" fmla="*/ 325808 w 5200358"/>
              <a:gd name="connsiteY56" fmla="*/ 1461570 h 5655212"/>
              <a:gd name="connsiteX57" fmla="*/ 1424071 w 5200358"/>
              <a:gd name="connsiteY57" fmla="*/ 2179251 h 5655212"/>
              <a:gd name="connsiteX58" fmla="*/ 1393200 w 5200358"/>
              <a:gd name="connsiteY58" fmla="*/ 2258846 h 5655212"/>
              <a:gd name="connsiteX59" fmla="*/ 1306802 w 5200358"/>
              <a:gd name="connsiteY59" fmla="*/ 2671426 h 5655212"/>
              <a:gd name="connsiteX60" fmla="*/ 1300089 w 5200358"/>
              <a:gd name="connsiteY60" fmla="*/ 2827605 h 5655212"/>
              <a:gd name="connsiteX61" fmla="*/ 0 w 5200358"/>
              <a:gd name="connsiteY61" fmla="*/ 2827605 h 5655212"/>
              <a:gd name="connsiteX62" fmla="*/ 13425 w 5200358"/>
              <a:gd name="connsiteY62" fmla="*/ 2538500 h 5655212"/>
              <a:gd name="connsiteX63" fmla="*/ 284458 w 5200358"/>
              <a:gd name="connsiteY63" fmla="*/ 1540334 h 5655212"/>
              <a:gd name="connsiteX64" fmla="*/ 4130546 w 5200358"/>
              <a:gd name="connsiteY64" fmla="*/ 543617 h 5655212"/>
              <a:gd name="connsiteX65" fmla="*/ 4168393 w 5200358"/>
              <a:gd name="connsiteY65" fmla="*/ 571963 h 5655212"/>
              <a:gd name="connsiteX66" fmla="*/ 4859768 w 5200358"/>
              <a:gd name="connsiteY66" fmla="*/ 1427554 h 5655212"/>
              <a:gd name="connsiteX67" fmla="*/ 4888320 w 5200358"/>
              <a:gd name="connsiteY67" fmla="*/ 1489053 h 5655212"/>
              <a:gd name="connsiteX68" fmla="*/ 3769847 w 5200358"/>
              <a:gd name="connsiteY68" fmla="*/ 2162649 h 5655212"/>
              <a:gd name="connsiteX69" fmla="*/ 3758038 w 5200358"/>
              <a:gd name="connsiteY69" fmla="*/ 2132202 h 5655212"/>
              <a:gd name="connsiteX70" fmla="*/ 3474328 w 5200358"/>
              <a:gd name="connsiteY70" fmla="*/ 1696911 h 5655212"/>
              <a:gd name="connsiteX71" fmla="*/ 3444201 w 5200358"/>
              <a:gd name="connsiteY71" fmla="*/ 1667522 h 5655212"/>
              <a:gd name="connsiteX72" fmla="*/ 1303521 w 5200358"/>
              <a:gd name="connsiteY72" fmla="*/ 377001 h 5655212"/>
              <a:gd name="connsiteX73" fmla="*/ 1894801 w 5200358"/>
              <a:gd name="connsiteY73" fmla="*/ 1547758 h 5655212"/>
              <a:gd name="connsiteX74" fmla="*/ 1827801 w 5200358"/>
              <a:gd name="connsiteY74" fmla="*/ 1598760 h 5655212"/>
              <a:gd name="connsiteX75" fmla="*/ 1500699 w 5200358"/>
              <a:gd name="connsiteY75" fmla="*/ 2012054 h 5655212"/>
              <a:gd name="connsiteX76" fmla="*/ 1457755 w 5200358"/>
              <a:gd name="connsiteY76" fmla="*/ 2100433 h 5655212"/>
              <a:gd name="connsiteX77" fmla="*/ 365222 w 5200358"/>
              <a:gd name="connsiteY77" fmla="*/ 1386496 h 5655212"/>
              <a:gd name="connsiteX78" fmla="*/ 401219 w 5200358"/>
              <a:gd name="connsiteY78" fmla="*/ 1317926 h 5655212"/>
              <a:gd name="connsiteX79" fmla="*/ 1188012 w 5200358"/>
              <a:gd name="connsiteY79" fmla="*/ 452963 h 5655212"/>
              <a:gd name="connsiteX80" fmla="*/ 2686929 w 5200358"/>
              <a:gd name="connsiteY80" fmla="*/ 3352 h 5655212"/>
              <a:gd name="connsiteX81" fmla="*/ 2787850 w 5200358"/>
              <a:gd name="connsiteY81" fmla="*/ 7252 h 5655212"/>
              <a:gd name="connsiteX82" fmla="*/ 3975165 w 5200358"/>
              <a:gd name="connsiteY82" fmla="*/ 427244 h 5655212"/>
              <a:gd name="connsiteX83" fmla="*/ 4062684 w 5200358"/>
              <a:gd name="connsiteY83" fmla="*/ 492792 h 5655212"/>
              <a:gd name="connsiteX84" fmla="*/ 3382083 w 5200358"/>
              <a:gd name="connsiteY84" fmla="*/ 1607292 h 5655212"/>
              <a:gd name="connsiteX85" fmla="*/ 3287671 w 5200358"/>
              <a:gd name="connsiteY85" fmla="*/ 1530894 h 5655212"/>
              <a:gd name="connsiteX86" fmla="*/ 2786046 w 5200358"/>
              <a:gd name="connsiteY86" fmla="*/ 1315584 h 5655212"/>
              <a:gd name="connsiteX87" fmla="*/ 2686929 w 5200358"/>
              <a:gd name="connsiteY87" fmla="*/ 1307322 h 5655212"/>
              <a:gd name="connsiteX88" fmla="*/ 2600179 w 5200358"/>
              <a:gd name="connsiteY88" fmla="*/ 0 h 5655212"/>
              <a:gd name="connsiteX89" fmla="*/ 2602523 w 5200358"/>
              <a:gd name="connsiteY89" fmla="*/ 91 h 5655212"/>
              <a:gd name="connsiteX90" fmla="*/ 2602523 w 5200358"/>
              <a:gd name="connsiteY90" fmla="*/ 1300287 h 5655212"/>
              <a:gd name="connsiteX91" fmla="*/ 2600178 w 5200358"/>
              <a:gd name="connsiteY91" fmla="*/ 1300091 h 5655212"/>
              <a:gd name="connsiteX92" fmla="*/ 1963288 w 5200358"/>
              <a:gd name="connsiteY92" fmla="*/ 1495625 h 5655212"/>
              <a:gd name="connsiteX93" fmla="*/ 1963103 w 5200358"/>
              <a:gd name="connsiteY93" fmla="*/ 1495766 h 5655212"/>
              <a:gd name="connsiteX94" fmla="*/ 1376194 w 5200358"/>
              <a:gd name="connsiteY94" fmla="*/ 333663 h 5655212"/>
              <a:gd name="connsiteX95" fmla="*/ 1470231 w 5200358"/>
              <a:gd name="connsiteY95" fmla="*/ 280231 h 5655212"/>
              <a:gd name="connsiteX96" fmla="*/ 2600179 w 5200358"/>
              <a:gd name="connsiteY96" fmla="*/ 0 h 565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5200358" h="5655212">
                <a:moveTo>
                  <a:pt x="3218963" y="4169652"/>
                </a:moveTo>
                <a:lnTo>
                  <a:pt x="3805815" y="5331642"/>
                </a:lnTo>
                <a:lnTo>
                  <a:pt x="3584636" y="5445518"/>
                </a:lnTo>
                <a:cubicBezTo>
                  <a:pt x="3326817" y="5560291"/>
                  <a:pt x="3048275" y="5631335"/>
                  <a:pt x="2756809" y="5650167"/>
                </a:cubicBezTo>
                <a:lnTo>
                  <a:pt x="2686929" y="5652418"/>
                </a:lnTo>
                <a:lnTo>
                  <a:pt x="2686929" y="4349093"/>
                </a:lnTo>
                <a:lnTo>
                  <a:pt x="2755583" y="4344322"/>
                </a:lnTo>
                <a:cubicBezTo>
                  <a:pt x="2889341" y="4325602"/>
                  <a:pt x="3016865" y="4283022"/>
                  <a:pt x="3134987" y="4220306"/>
                </a:cubicBezTo>
                <a:close/>
                <a:moveTo>
                  <a:pt x="1934911" y="4139018"/>
                </a:moveTo>
                <a:lnTo>
                  <a:pt x="2015331" y="4192206"/>
                </a:lnTo>
                <a:cubicBezTo>
                  <a:pt x="2191133" y="4296423"/>
                  <a:pt x="2389821" y="4355122"/>
                  <a:pt x="2600178" y="4355122"/>
                </a:cubicBezTo>
                <a:lnTo>
                  <a:pt x="2602523" y="4354959"/>
                </a:lnTo>
                <a:lnTo>
                  <a:pt x="2602523" y="5655137"/>
                </a:lnTo>
                <a:lnTo>
                  <a:pt x="2600179" y="5655212"/>
                </a:lnTo>
                <a:cubicBezTo>
                  <a:pt x="2179465" y="5655212"/>
                  <a:pt x="1782088" y="5546554"/>
                  <a:pt x="1430484" y="5353635"/>
                </a:cubicBezTo>
                <a:lnTo>
                  <a:pt x="1257744" y="5247894"/>
                </a:lnTo>
                <a:close/>
                <a:moveTo>
                  <a:pt x="3689768" y="3659815"/>
                </a:moveTo>
                <a:lnTo>
                  <a:pt x="4777683" y="4370734"/>
                </a:lnTo>
                <a:lnTo>
                  <a:pt x="4664931" y="4546498"/>
                </a:lnTo>
                <a:cubicBezTo>
                  <a:pt x="4497854" y="4783480"/>
                  <a:pt x="4297054" y="4990867"/>
                  <a:pt x="4070332" y="5160177"/>
                </a:cubicBezTo>
                <a:lnTo>
                  <a:pt x="3878273" y="5287881"/>
                </a:lnTo>
                <a:lnTo>
                  <a:pt x="3289078" y="4121251"/>
                </a:lnTo>
                <a:lnTo>
                  <a:pt x="3357752" y="4069131"/>
                </a:lnTo>
                <a:cubicBezTo>
                  <a:pt x="3461927" y="3981224"/>
                  <a:pt x="3554584" y="3875665"/>
                  <a:pt x="3632553" y="3756178"/>
                </a:cubicBezTo>
                <a:close/>
                <a:moveTo>
                  <a:pt x="1495864" y="3630677"/>
                </a:moveTo>
                <a:lnTo>
                  <a:pt x="1541651" y="3714671"/>
                </a:lnTo>
                <a:cubicBezTo>
                  <a:pt x="1618353" y="3840796"/>
                  <a:pt x="1710976" y="3952636"/>
                  <a:pt x="1816072" y="4046140"/>
                </a:cubicBezTo>
                <a:lnTo>
                  <a:pt x="1867377" y="4087655"/>
                </a:lnTo>
                <a:lnTo>
                  <a:pt x="1188016" y="5200124"/>
                </a:lnTo>
                <a:lnTo>
                  <a:pt x="1031966" y="5083250"/>
                </a:lnTo>
                <a:cubicBezTo>
                  <a:pt x="821774" y="4910165"/>
                  <a:pt x="636526" y="4703135"/>
                  <a:pt x="483123" y="4469665"/>
                </a:cubicBezTo>
                <a:lnTo>
                  <a:pt x="383535" y="4300573"/>
                </a:lnTo>
                <a:close/>
                <a:moveTo>
                  <a:pt x="3896640" y="2912011"/>
                </a:moveTo>
                <a:lnTo>
                  <a:pt x="5196439" y="2912011"/>
                </a:lnTo>
                <a:lnTo>
                  <a:pt x="5186934" y="3116712"/>
                </a:lnTo>
                <a:cubicBezTo>
                  <a:pt x="5153645" y="3473172"/>
                  <a:pt x="5059471" y="3810058"/>
                  <a:pt x="4915900" y="4114878"/>
                </a:cubicBezTo>
                <a:lnTo>
                  <a:pt x="4819997" y="4297555"/>
                </a:lnTo>
                <a:lnTo>
                  <a:pt x="3728317" y="3584176"/>
                </a:lnTo>
                <a:lnTo>
                  <a:pt x="3758038" y="3523010"/>
                </a:lnTo>
                <a:cubicBezTo>
                  <a:pt x="3829824" y="3358342"/>
                  <a:pt x="3876911" y="3176351"/>
                  <a:pt x="3893555" y="2983786"/>
                </a:cubicBezTo>
                <a:close/>
                <a:moveTo>
                  <a:pt x="3920" y="2912011"/>
                </a:moveTo>
                <a:lnTo>
                  <a:pt x="1303717" y="2912011"/>
                </a:lnTo>
                <a:lnTo>
                  <a:pt x="1306802" y="2983786"/>
                </a:lnTo>
                <a:cubicBezTo>
                  <a:pt x="1320846" y="3146262"/>
                  <a:pt x="1356562" y="3301211"/>
                  <a:pt x="1410500" y="3444579"/>
                </a:cubicBezTo>
                <a:lnTo>
                  <a:pt x="1457943" y="3554983"/>
                </a:lnTo>
                <a:lnTo>
                  <a:pt x="340698" y="4227840"/>
                </a:lnTo>
                <a:lnTo>
                  <a:pt x="340591" y="4227659"/>
                </a:lnTo>
                <a:cubicBezTo>
                  <a:pt x="165382" y="3893974"/>
                  <a:pt x="50875" y="3517729"/>
                  <a:pt x="13425" y="3116712"/>
                </a:cubicBezTo>
                <a:close/>
                <a:moveTo>
                  <a:pt x="4924071" y="1566053"/>
                </a:moveTo>
                <a:lnTo>
                  <a:pt x="4979537" y="1685520"/>
                </a:lnTo>
                <a:cubicBezTo>
                  <a:pt x="5087414" y="1950909"/>
                  <a:pt x="5158846" y="2237737"/>
                  <a:pt x="5186934" y="2538500"/>
                </a:cubicBezTo>
                <a:lnTo>
                  <a:pt x="5200358" y="2827605"/>
                </a:lnTo>
                <a:lnTo>
                  <a:pt x="3900267" y="2827605"/>
                </a:lnTo>
                <a:lnTo>
                  <a:pt x="3893555" y="2671426"/>
                </a:lnTo>
                <a:cubicBezTo>
                  <a:pt x="3881072" y="2527003"/>
                  <a:pt x="3851464" y="2388527"/>
                  <a:pt x="3807157" y="2258846"/>
                </a:cubicBezTo>
                <a:lnTo>
                  <a:pt x="3800826" y="2242523"/>
                </a:lnTo>
                <a:close/>
                <a:moveTo>
                  <a:pt x="325808" y="1461570"/>
                </a:moveTo>
                <a:lnTo>
                  <a:pt x="1424071" y="2179251"/>
                </a:lnTo>
                <a:lnTo>
                  <a:pt x="1393200" y="2258846"/>
                </a:lnTo>
                <a:cubicBezTo>
                  <a:pt x="1348892" y="2388527"/>
                  <a:pt x="1319285" y="2527003"/>
                  <a:pt x="1306802" y="2671426"/>
                </a:cubicBezTo>
                <a:lnTo>
                  <a:pt x="1300089" y="2827605"/>
                </a:lnTo>
                <a:lnTo>
                  <a:pt x="0" y="2827605"/>
                </a:lnTo>
                <a:lnTo>
                  <a:pt x="13425" y="2538500"/>
                </a:lnTo>
                <a:cubicBezTo>
                  <a:pt x="46714" y="2182041"/>
                  <a:pt x="140887" y="1845155"/>
                  <a:pt x="284458" y="1540334"/>
                </a:cubicBezTo>
                <a:close/>
                <a:moveTo>
                  <a:pt x="4130546" y="543617"/>
                </a:moveTo>
                <a:lnTo>
                  <a:pt x="4168393" y="571963"/>
                </a:lnTo>
                <a:cubicBezTo>
                  <a:pt x="4448648" y="802743"/>
                  <a:pt x="4684559" y="1093869"/>
                  <a:pt x="4859768" y="1427554"/>
                </a:cubicBezTo>
                <a:lnTo>
                  <a:pt x="4888320" y="1489053"/>
                </a:lnTo>
                <a:lnTo>
                  <a:pt x="3769847" y="2162649"/>
                </a:lnTo>
                <a:lnTo>
                  <a:pt x="3758038" y="2132202"/>
                </a:lnTo>
                <a:cubicBezTo>
                  <a:pt x="3686253" y="1967534"/>
                  <a:pt x="3589768" y="1820187"/>
                  <a:pt x="3474328" y="1696911"/>
                </a:cubicBezTo>
                <a:lnTo>
                  <a:pt x="3444201" y="1667522"/>
                </a:lnTo>
                <a:close/>
                <a:moveTo>
                  <a:pt x="1303521" y="377001"/>
                </a:moveTo>
                <a:lnTo>
                  <a:pt x="1894801" y="1547758"/>
                </a:lnTo>
                <a:lnTo>
                  <a:pt x="1827801" y="1598760"/>
                </a:lnTo>
                <a:cubicBezTo>
                  <a:pt x="1698227" y="1711375"/>
                  <a:pt x="1587093" y="1851606"/>
                  <a:pt x="1500699" y="2012054"/>
                </a:cubicBezTo>
                <a:lnTo>
                  <a:pt x="1457755" y="2100433"/>
                </a:lnTo>
                <a:lnTo>
                  <a:pt x="365222" y="1386496"/>
                </a:lnTo>
                <a:lnTo>
                  <a:pt x="401219" y="1317926"/>
                </a:lnTo>
                <a:cubicBezTo>
                  <a:pt x="602806" y="971418"/>
                  <a:pt x="871738" y="675845"/>
                  <a:pt x="1188012" y="452963"/>
                </a:cubicBezTo>
                <a:close/>
                <a:moveTo>
                  <a:pt x="2686929" y="3352"/>
                </a:moveTo>
                <a:lnTo>
                  <a:pt x="2787850" y="7252"/>
                </a:lnTo>
                <a:cubicBezTo>
                  <a:pt x="3221719" y="40903"/>
                  <a:pt x="3626148" y="190315"/>
                  <a:pt x="3975165" y="427244"/>
                </a:cubicBezTo>
                <a:lnTo>
                  <a:pt x="4062684" y="492792"/>
                </a:lnTo>
                <a:lnTo>
                  <a:pt x="3382083" y="1607292"/>
                </a:lnTo>
                <a:lnTo>
                  <a:pt x="3287671" y="1530894"/>
                </a:lnTo>
                <a:cubicBezTo>
                  <a:pt x="3138092" y="1421186"/>
                  <a:pt x="2968158" y="1346214"/>
                  <a:pt x="2786046" y="1315584"/>
                </a:cubicBezTo>
                <a:lnTo>
                  <a:pt x="2686929" y="1307322"/>
                </a:lnTo>
                <a:close/>
                <a:moveTo>
                  <a:pt x="2600179" y="0"/>
                </a:moveTo>
                <a:lnTo>
                  <a:pt x="2602523" y="91"/>
                </a:lnTo>
                <a:lnTo>
                  <a:pt x="2602523" y="1300287"/>
                </a:lnTo>
                <a:lnTo>
                  <a:pt x="2600178" y="1300091"/>
                </a:lnTo>
                <a:cubicBezTo>
                  <a:pt x="2368786" y="1300091"/>
                  <a:pt x="2151512" y="1371117"/>
                  <a:pt x="1963288" y="1495625"/>
                </a:cubicBezTo>
                <a:lnTo>
                  <a:pt x="1963103" y="1495766"/>
                </a:lnTo>
                <a:lnTo>
                  <a:pt x="1376194" y="333663"/>
                </a:lnTo>
                <a:lnTo>
                  <a:pt x="1470231" y="280231"/>
                </a:lnTo>
                <a:cubicBezTo>
                  <a:pt x="1811924" y="100662"/>
                  <a:pt x="2195242" y="0"/>
                  <a:pt x="2600179" y="0"/>
                </a:cubicBezTo>
                <a:close/>
              </a:path>
            </a:pathLst>
          </a:custGeom>
          <a:ln>
            <a:noFill/>
          </a:ln>
          <a:effectLst>
            <a:outerShdw blurRad="508000" sx="102000" sy="102000" algn="ctr" rotWithShape="0">
              <a:schemeClr val="tx1">
                <a:alpha val="7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endParaRPr>
          </a:p>
        </p:txBody>
      </p:sp>
      <p:sp>
        <p:nvSpPr>
          <p:cNvPr id="2" name="TextBox 1">
            <a:extLst>
              <a:ext uri="{FF2B5EF4-FFF2-40B4-BE49-F238E27FC236}">
                <a16:creationId xmlns:a16="http://schemas.microsoft.com/office/drawing/2014/main" id="{4EBB54B5-8C8A-3A56-3E9F-356C88AFA4A6}"/>
              </a:ext>
            </a:extLst>
          </p:cNvPr>
          <p:cNvSpPr txBox="1"/>
          <p:nvPr/>
        </p:nvSpPr>
        <p:spPr>
          <a:xfrm>
            <a:off x="1270000" y="1238279"/>
            <a:ext cx="4826000" cy="3970318"/>
          </a:xfrm>
          <a:prstGeom prst="rect">
            <a:avLst/>
          </a:prstGeom>
          <a:noFill/>
        </p:spPr>
        <p:txBody>
          <a:bodyPr wrap="square" rtlCol="0">
            <a:spAutoFit/>
          </a:bodyPr>
          <a:lstStyle/>
          <a:p>
            <a:r>
              <a:rPr lang="en-IN" dirty="0">
                <a:solidFill>
                  <a:schemeClr val="bg1"/>
                </a:solidFill>
                <a:latin typeface="Calibri" panose="020F0502020204030204" pitchFamily="34" charset="0"/>
                <a:cs typeface="Calibri" panose="020F0502020204030204" pitchFamily="34" charset="0"/>
              </a:rPr>
              <a:t>            </a:t>
            </a:r>
            <a:r>
              <a:rPr lang="en-IN" sz="3600" b="1" dirty="0">
                <a:solidFill>
                  <a:schemeClr val="bg1"/>
                </a:solidFill>
                <a:latin typeface="Calibri" panose="020F0502020204030204" pitchFamily="34" charset="0"/>
                <a:cs typeface="Calibri" panose="020F0502020204030204" pitchFamily="34" charset="0"/>
              </a:rPr>
              <a:t>   GITHUB LINKS</a:t>
            </a:r>
          </a:p>
          <a:p>
            <a:endParaRPr lang="en-IN" dirty="0">
              <a:solidFill>
                <a:schemeClr val="bg1"/>
              </a:solidFill>
              <a:latin typeface="Calibri" panose="020F0502020204030204" pitchFamily="34" charset="0"/>
              <a:cs typeface="Calibri" panose="020F0502020204030204" pitchFamily="34" charset="0"/>
            </a:endParaRPr>
          </a:p>
          <a:p>
            <a:endParaRPr lang="en-IN"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The complete source code for this project is available on GitHub at </a:t>
            </a:r>
            <a:r>
              <a:rPr lang="en-US" dirty="0">
                <a:solidFill>
                  <a:schemeClr val="bg1"/>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https://github.com/nishanthini-gif</a:t>
            </a:r>
            <a:r>
              <a:rPr lang="en-US" dirty="0">
                <a:solidFill>
                  <a:schemeClr val="bg1"/>
                </a:solidFill>
                <a:latin typeface="Calibri" panose="020F0502020204030204" pitchFamily="34" charset="0"/>
                <a:cs typeface="Calibri" panose="020F0502020204030204" pitchFamily="34" charset="0"/>
              </a:rPr>
              <a:t>. Interested viewers can explore the repository to review the implementation details, project structure, and live demonstration of the portfolio website.</a:t>
            </a:r>
          </a:p>
          <a:p>
            <a:endParaRPr lang="en-US" sz="3600" b="1" dirty="0">
              <a:solidFill>
                <a:schemeClr val="bg1"/>
              </a:solidFill>
              <a:latin typeface="Calibri" panose="020F0502020204030204" pitchFamily="34" charset="0"/>
              <a:cs typeface="Calibri" panose="020F0502020204030204" pitchFamily="34" charset="0"/>
            </a:endParaRPr>
          </a:p>
          <a:p>
            <a:r>
              <a:rPr lang="en-US" sz="3600" b="1">
                <a:solidFill>
                  <a:schemeClr val="bg1"/>
                </a:solidFill>
                <a:latin typeface="Calibri" panose="020F0502020204030204" pitchFamily="34" charset="0"/>
                <a:cs typeface="Calibri" panose="020F0502020204030204" pitchFamily="34" charset="0"/>
              </a:rPr>
              <a:t>           THANK YOU!</a:t>
            </a:r>
            <a:endParaRPr lang="en-US" sz="3600" b="1" dirty="0">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9A89DAE8-D3E3-583A-1EF2-C671D9B32625}"/>
              </a:ext>
            </a:extLst>
          </p:cNvPr>
          <p:cNvSpPr txBox="1"/>
          <p:nvPr/>
        </p:nvSpPr>
        <p:spPr>
          <a:xfrm>
            <a:off x="1651000" y="-4276741"/>
            <a:ext cx="4445000" cy="3693319"/>
          </a:xfrm>
          <a:prstGeom prst="rect">
            <a:avLst/>
          </a:prstGeom>
          <a:noFill/>
        </p:spPr>
        <p:txBody>
          <a:bodyPr wrap="square" rtlCol="0">
            <a:spAutoFit/>
          </a:bodyPr>
          <a:lstStyle/>
          <a:p>
            <a:pPr algn="ctr"/>
            <a:r>
              <a:rPr lang="en-US" dirty="0">
                <a:solidFill>
                  <a:schemeClr val="bg1"/>
                </a:solidFill>
                <a:latin typeface="Calibri" panose="020F0502020204030204" pitchFamily="34" charset="0"/>
                <a:cs typeface="Calibri" panose="020F0502020204030204" pitchFamily="34" charset="0"/>
              </a:rPr>
              <a:t> </a:t>
            </a:r>
            <a:r>
              <a:rPr lang="en-US" sz="3600" b="1" dirty="0">
                <a:solidFill>
                  <a:schemeClr val="bg1"/>
                </a:solidFill>
                <a:latin typeface="Calibri" panose="020F0502020204030204" pitchFamily="34" charset="0"/>
                <a:cs typeface="Calibri" panose="020F0502020204030204" pitchFamily="34" charset="0"/>
              </a:rPr>
              <a:t>Conclusion</a:t>
            </a:r>
          </a:p>
          <a:p>
            <a:endParaRPr lang="en-US" sz="3600" b="1"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AI is powerful, but trust is the currency.</a:t>
            </a:r>
          </a:p>
          <a:p>
            <a:endParaRPr lang="en-US"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Opaque models → doubt and risk.</a:t>
            </a:r>
          </a:p>
          <a:p>
            <a:endParaRPr lang="en-US"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XAI makes AI understandable, ethical, and safe.</a:t>
            </a:r>
          </a:p>
          <a:p>
            <a:endParaRPr lang="en-US"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Future belongs to transparent, auditable AI systems.</a:t>
            </a:r>
            <a:endParaRPr lang="en-IN"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51281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666C24A-AB4A-FF08-3403-EE6BB5AFAFCA}"/>
              </a:ext>
            </a:extLst>
          </p:cNvPr>
          <p:cNvSpPr/>
          <p:nvPr/>
        </p:nvSpPr>
        <p:spPr>
          <a:xfrm>
            <a:off x="0" y="-1"/>
            <a:ext cx="12192000" cy="6858000"/>
          </a:xfrm>
          <a:prstGeom prst="rect">
            <a:avLst/>
          </a:prstGeom>
          <a:gradFill flip="none" rotWithShape="1">
            <a:gsLst>
              <a:gs pos="0">
                <a:schemeClr val="tx1">
                  <a:alpha val="99000"/>
                </a:schemeClr>
              </a:gs>
              <a:gs pos="100000">
                <a:schemeClr val="tx1">
                  <a:alpha val="0"/>
                </a:schemeClr>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8" name="Freeform: Shape 7">
            <a:extLst>
              <a:ext uri="{FF2B5EF4-FFF2-40B4-BE49-F238E27FC236}">
                <a16:creationId xmlns:a16="http://schemas.microsoft.com/office/drawing/2014/main" id="{F3022507-51F2-E7F0-8922-D68DE40CD6C7}"/>
              </a:ext>
            </a:extLst>
          </p:cNvPr>
          <p:cNvSpPr/>
          <p:nvPr/>
        </p:nvSpPr>
        <p:spPr>
          <a:xfrm rot="17119903">
            <a:off x="6556118" y="-6406658"/>
            <a:ext cx="19734057" cy="19671315"/>
          </a:xfrm>
          <a:custGeom>
            <a:avLst/>
            <a:gdLst>
              <a:gd name="connsiteX0" fmla="*/ 3218963 w 5200358"/>
              <a:gd name="connsiteY0" fmla="*/ 4169652 h 5655212"/>
              <a:gd name="connsiteX1" fmla="*/ 3805815 w 5200358"/>
              <a:gd name="connsiteY1" fmla="*/ 5331642 h 5655212"/>
              <a:gd name="connsiteX2" fmla="*/ 3584636 w 5200358"/>
              <a:gd name="connsiteY2" fmla="*/ 5445518 h 5655212"/>
              <a:gd name="connsiteX3" fmla="*/ 2756809 w 5200358"/>
              <a:gd name="connsiteY3" fmla="*/ 5650167 h 5655212"/>
              <a:gd name="connsiteX4" fmla="*/ 2686929 w 5200358"/>
              <a:gd name="connsiteY4" fmla="*/ 5652418 h 5655212"/>
              <a:gd name="connsiteX5" fmla="*/ 2686929 w 5200358"/>
              <a:gd name="connsiteY5" fmla="*/ 4349093 h 5655212"/>
              <a:gd name="connsiteX6" fmla="*/ 2755583 w 5200358"/>
              <a:gd name="connsiteY6" fmla="*/ 4344322 h 5655212"/>
              <a:gd name="connsiteX7" fmla="*/ 3134987 w 5200358"/>
              <a:gd name="connsiteY7" fmla="*/ 4220306 h 5655212"/>
              <a:gd name="connsiteX8" fmla="*/ 1934911 w 5200358"/>
              <a:gd name="connsiteY8" fmla="*/ 4139018 h 5655212"/>
              <a:gd name="connsiteX9" fmla="*/ 2015331 w 5200358"/>
              <a:gd name="connsiteY9" fmla="*/ 4192206 h 5655212"/>
              <a:gd name="connsiteX10" fmla="*/ 2600178 w 5200358"/>
              <a:gd name="connsiteY10" fmla="*/ 4355122 h 5655212"/>
              <a:gd name="connsiteX11" fmla="*/ 2602523 w 5200358"/>
              <a:gd name="connsiteY11" fmla="*/ 4354959 h 5655212"/>
              <a:gd name="connsiteX12" fmla="*/ 2602523 w 5200358"/>
              <a:gd name="connsiteY12" fmla="*/ 5655137 h 5655212"/>
              <a:gd name="connsiteX13" fmla="*/ 2600179 w 5200358"/>
              <a:gd name="connsiteY13" fmla="*/ 5655212 h 5655212"/>
              <a:gd name="connsiteX14" fmla="*/ 1430484 w 5200358"/>
              <a:gd name="connsiteY14" fmla="*/ 5353635 h 5655212"/>
              <a:gd name="connsiteX15" fmla="*/ 1257744 w 5200358"/>
              <a:gd name="connsiteY15" fmla="*/ 5247894 h 5655212"/>
              <a:gd name="connsiteX16" fmla="*/ 3689768 w 5200358"/>
              <a:gd name="connsiteY16" fmla="*/ 3659815 h 5655212"/>
              <a:gd name="connsiteX17" fmla="*/ 4777683 w 5200358"/>
              <a:gd name="connsiteY17" fmla="*/ 4370734 h 5655212"/>
              <a:gd name="connsiteX18" fmla="*/ 4664931 w 5200358"/>
              <a:gd name="connsiteY18" fmla="*/ 4546498 h 5655212"/>
              <a:gd name="connsiteX19" fmla="*/ 4070332 w 5200358"/>
              <a:gd name="connsiteY19" fmla="*/ 5160177 h 5655212"/>
              <a:gd name="connsiteX20" fmla="*/ 3878273 w 5200358"/>
              <a:gd name="connsiteY20" fmla="*/ 5287881 h 5655212"/>
              <a:gd name="connsiteX21" fmla="*/ 3289078 w 5200358"/>
              <a:gd name="connsiteY21" fmla="*/ 4121251 h 5655212"/>
              <a:gd name="connsiteX22" fmla="*/ 3357752 w 5200358"/>
              <a:gd name="connsiteY22" fmla="*/ 4069131 h 5655212"/>
              <a:gd name="connsiteX23" fmla="*/ 3632553 w 5200358"/>
              <a:gd name="connsiteY23" fmla="*/ 3756178 h 5655212"/>
              <a:gd name="connsiteX24" fmla="*/ 1495864 w 5200358"/>
              <a:gd name="connsiteY24" fmla="*/ 3630677 h 5655212"/>
              <a:gd name="connsiteX25" fmla="*/ 1541651 w 5200358"/>
              <a:gd name="connsiteY25" fmla="*/ 3714671 h 5655212"/>
              <a:gd name="connsiteX26" fmla="*/ 1816072 w 5200358"/>
              <a:gd name="connsiteY26" fmla="*/ 4046140 h 5655212"/>
              <a:gd name="connsiteX27" fmla="*/ 1867377 w 5200358"/>
              <a:gd name="connsiteY27" fmla="*/ 4087655 h 5655212"/>
              <a:gd name="connsiteX28" fmla="*/ 1188016 w 5200358"/>
              <a:gd name="connsiteY28" fmla="*/ 5200124 h 5655212"/>
              <a:gd name="connsiteX29" fmla="*/ 1031966 w 5200358"/>
              <a:gd name="connsiteY29" fmla="*/ 5083250 h 5655212"/>
              <a:gd name="connsiteX30" fmla="*/ 483123 w 5200358"/>
              <a:gd name="connsiteY30" fmla="*/ 4469665 h 5655212"/>
              <a:gd name="connsiteX31" fmla="*/ 383535 w 5200358"/>
              <a:gd name="connsiteY31" fmla="*/ 4300573 h 5655212"/>
              <a:gd name="connsiteX32" fmla="*/ 3896640 w 5200358"/>
              <a:gd name="connsiteY32" fmla="*/ 2912011 h 5655212"/>
              <a:gd name="connsiteX33" fmla="*/ 5196439 w 5200358"/>
              <a:gd name="connsiteY33" fmla="*/ 2912011 h 5655212"/>
              <a:gd name="connsiteX34" fmla="*/ 5186934 w 5200358"/>
              <a:gd name="connsiteY34" fmla="*/ 3116712 h 5655212"/>
              <a:gd name="connsiteX35" fmla="*/ 4915900 w 5200358"/>
              <a:gd name="connsiteY35" fmla="*/ 4114878 h 5655212"/>
              <a:gd name="connsiteX36" fmla="*/ 4819997 w 5200358"/>
              <a:gd name="connsiteY36" fmla="*/ 4297555 h 5655212"/>
              <a:gd name="connsiteX37" fmla="*/ 3728317 w 5200358"/>
              <a:gd name="connsiteY37" fmla="*/ 3584176 h 5655212"/>
              <a:gd name="connsiteX38" fmla="*/ 3758038 w 5200358"/>
              <a:gd name="connsiteY38" fmla="*/ 3523010 h 5655212"/>
              <a:gd name="connsiteX39" fmla="*/ 3893555 w 5200358"/>
              <a:gd name="connsiteY39" fmla="*/ 2983786 h 5655212"/>
              <a:gd name="connsiteX40" fmla="*/ 3920 w 5200358"/>
              <a:gd name="connsiteY40" fmla="*/ 2912011 h 5655212"/>
              <a:gd name="connsiteX41" fmla="*/ 1303717 w 5200358"/>
              <a:gd name="connsiteY41" fmla="*/ 2912011 h 5655212"/>
              <a:gd name="connsiteX42" fmla="*/ 1306802 w 5200358"/>
              <a:gd name="connsiteY42" fmla="*/ 2983786 h 5655212"/>
              <a:gd name="connsiteX43" fmla="*/ 1410500 w 5200358"/>
              <a:gd name="connsiteY43" fmla="*/ 3444579 h 5655212"/>
              <a:gd name="connsiteX44" fmla="*/ 1457943 w 5200358"/>
              <a:gd name="connsiteY44" fmla="*/ 3554983 h 5655212"/>
              <a:gd name="connsiteX45" fmla="*/ 340698 w 5200358"/>
              <a:gd name="connsiteY45" fmla="*/ 4227840 h 5655212"/>
              <a:gd name="connsiteX46" fmla="*/ 340591 w 5200358"/>
              <a:gd name="connsiteY46" fmla="*/ 4227659 h 5655212"/>
              <a:gd name="connsiteX47" fmla="*/ 13425 w 5200358"/>
              <a:gd name="connsiteY47" fmla="*/ 3116712 h 5655212"/>
              <a:gd name="connsiteX48" fmla="*/ 4924071 w 5200358"/>
              <a:gd name="connsiteY48" fmla="*/ 1566053 h 5655212"/>
              <a:gd name="connsiteX49" fmla="*/ 4979537 w 5200358"/>
              <a:gd name="connsiteY49" fmla="*/ 1685520 h 5655212"/>
              <a:gd name="connsiteX50" fmla="*/ 5186934 w 5200358"/>
              <a:gd name="connsiteY50" fmla="*/ 2538500 h 5655212"/>
              <a:gd name="connsiteX51" fmla="*/ 5200358 w 5200358"/>
              <a:gd name="connsiteY51" fmla="*/ 2827605 h 5655212"/>
              <a:gd name="connsiteX52" fmla="*/ 3900267 w 5200358"/>
              <a:gd name="connsiteY52" fmla="*/ 2827605 h 5655212"/>
              <a:gd name="connsiteX53" fmla="*/ 3893555 w 5200358"/>
              <a:gd name="connsiteY53" fmla="*/ 2671426 h 5655212"/>
              <a:gd name="connsiteX54" fmla="*/ 3807157 w 5200358"/>
              <a:gd name="connsiteY54" fmla="*/ 2258846 h 5655212"/>
              <a:gd name="connsiteX55" fmla="*/ 3800826 w 5200358"/>
              <a:gd name="connsiteY55" fmla="*/ 2242523 h 5655212"/>
              <a:gd name="connsiteX56" fmla="*/ 325808 w 5200358"/>
              <a:gd name="connsiteY56" fmla="*/ 1461570 h 5655212"/>
              <a:gd name="connsiteX57" fmla="*/ 1424071 w 5200358"/>
              <a:gd name="connsiteY57" fmla="*/ 2179251 h 5655212"/>
              <a:gd name="connsiteX58" fmla="*/ 1393200 w 5200358"/>
              <a:gd name="connsiteY58" fmla="*/ 2258846 h 5655212"/>
              <a:gd name="connsiteX59" fmla="*/ 1306802 w 5200358"/>
              <a:gd name="connsiteY59" fmla="*/ 2671426 h 5655212"/>
              <a:gd name="connsiteX60" fmla="*/ 1300089 w 5200358"/>
              <a:gd name="connsiteY60" fmla="*/ 2827605 h 5655212"/>
              <a:gd name="connsiteX61" fmla="*/ 0 w 5200358"/>
              <a:gd name="connsiteY61" fmla="*/ 2827605 h 5655212"/>
              <a:gd name="connsiteX62" fmla="*/ 13425 w 5200358"/>
              <a:gd name="connsiteY62" fmla="*/ 2538500 h 5655212"/>
              <a:gd name="connsiteX63" fmla="*/ 284458 w 5200358"/>
              <a:gd name="connsiteY63" fmla="*/ 1540334 h 5655212"/>
              <a:gd name="connsiteX64" fmla="*/ 4130546 w 5200358"/>
              <a:gd name="connsiteY64" fmla="*/ 543617 h 5655212"/>
              <a:gd name="connsiteX65" fmla="*/ 4168393 w 5200358"/>
              <a:gd name="connsiteY65" fmla="*/ 571963 h 5655212"/>
              <a:gd name="connsiteX66" fmla="*/ 4859768 w 5200358"/>
              <a:gd name="connsiteY66" fmla="*/ 1427554 h 5655212"/>
              <a:gd name="connsiteX67" fmla="*/ 4888320 w 5200358"/>
              <a:gd name="connsiteY67" fmla="*/ 1489053 h 5655212"/>
              <a:gd name="connsiteX68" fmla="*/ 3769847 w 5200358"/>
              <a:gd name="connsiteY68" fmla="*/ 2162649 h 5655212"/>
              <a:gd name="connsiteX69" fmla="*/ 3758038 w 5200358"/>
              <a:gd name="connsiteY69" fmla="*/ 2132202 h 5655212"/>
              <a:gd name="connsiteX70" fmla="*/ 3474328 w 5200358"/>
              <a:gd name="connsiteY70" fmla="*/ 1696911 h 5655212"/>
              <a:gd name="connsiteX71" fmla="*/ 3444201 w 5200358"/>
              <a:gd name="connsiteY71" fmla="*/ 1667522 h 5655212"/>
              <a:gd name="connsiteX72" fmla="*/ 1303521 w 5200358"/>
              <a:gd name="connsiteY72" fmla="*/ 377001 h 5655212"/>
              <a:gd name="connsiteX73" fmla="*/ 1894801 w 5200358"/>
              <a:gd name="connsiteY73" fmla="*/ 1547758 h 5655212"/>
              <a:gd name="connsiteX74" fmla="*/ 1827801 w 5200358"/>
              <a:gd name="connsiteY74" fmla="*/ 1598760 h 5655212"/>
              <a:gd name="connsiteX75" fmla="*/ 1500699 w 5200358"/>
              <a:gd name="connsiteY75" fmla="*/ 2012054 h 5655212"/>
              <a:gd name="connsiteX76" fmla="*/ 1457755 w 5200358"/>
              <a:gd name="connsiteY76" fmla="*/ 2100433 h 5655212"/>
              <a:gd name="connsiteX77" fmla="*/ 365222 w 5200358"/>
              <a:gd name="connsiteY77" fmla="*/ 1386496 h 5655212"/>
              <a:gd name="connsiteX78" fmla="*/ 401219 w 5200358"/>
              <a:gd name="connsiteY78" fmla="*/ 1317926 h 5655212"/>
              <a:gd name="connsiteX79" fmla="*/ 1188012 w 5200358"/>
              <a:gd name="connsiteY79" fmla="*/ 452963 h 5655212"/>
              <a:gd name="connsiteX80" fmla="*/ 2686929 w 5200358"/>
              <a:gd name="connsiteY80" fmla="*/ 3352 h 5655212"/>
              <a:gd name="connsiteX81" fmla="*/ 2787850 w 5200358"/>
              <a:gd name="connsiteY81" fmla="*/ 7252 h 5655212"/>
              <a:gd name="connsiteX82" fmla="*/ 3975165 w 5200358"/>
              <a:gd name="connsiteY82" fmla="*/ 427244 h 5655212"/>
              <a:gd name="connsiteX83" fmla="*/ 4062684 w 5200358"/>
              <a:gd name="connsiteY83" fmla="*/ 492792 h 5655212"/>
              <a:gd name="connsiteX84" fmla="*/ 3382083 w 5200358"/>
              <a:gd name="connsiteY84" fmla="*/ 1607292 h 5655212"/>
              <a:gd name="connsiteX85" fmla="*/ 3287671 w 5200358"/>
              <a:gd name="connsiteY85" fmla="*/ 1530894 h 5655212"/>
              <a:gd name="connsiteX86" fmla="*/ 2786046 w 5200358"/>
              <a:gd name="connsiteY86" fmla="*/ 1315584 h 5655212"/>
              <a:gd name="connsiteX87" fmla="*/ 2686929 w 5200358"/>
              <a:gd name="connsiteY87" fmla="*/ 1307322 h 5655212"/>
              <a:gd name="connsiteX88" fmla="*/ 2600179 w 5200358"/>
              <a:gd name="connsiteY88" fmla="*/ 0 h 5655212"/>
              <a:gd name="connsiteX89" fmla="*/ 2602523 w 5200358"/>
              <a:gd name="connsiteY89" fmla="*/ 91 h 5655212"/>
              <a:gd name="connsiteX90" fmla="*/ 2602523 w 5200358"/>
              <a:gd name="connsiteY90" fmla="*/ 1300287 h 5655212"/>
              <a:gd name="connsiteX91" fmla="*/ 2600178 w 5200358"/>
              <a:gd name="connsiteY91" fmla="*/ 1300091 h 5655212"/>
              <a:gd name="connsiteX92" fmla="*/ 1963288 w 5200358"/>
              <a:gd name="connsiteY92" fmla="*/ 1495625 h 5655212"/>
              <a:gd name="connsiteX93" fmla="*/ 1963103 w 5200358"/>
              <a:gd name="connsiteY93" fmla="*/ 1495766 h 5655212"/>
              <a:gd name="connsiteX94" fmla="*/ 1376194 w 5200358"/>
              <a:gd name="connsiteY94" fmla="*/ 333663 h 5655212"/>
              <a:gd name="connsiteX95" fmla="*/ 1470231 w 5200358"/>
              <a:gd name="connsiteY95" fmla="*/ 280231 h 5655212"/>
              <a:gd name="connsiteX96" fmla="*/ 2600179 w 5200358"/>
              <a:gd name="connsiteY96" fmla="*/ 0 h 565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5200358" h="5655212">
                <a:moveTo>
                  <a:pt x="3218963" y="4169652"/>
                </a:moveTo>
                <a:lnTo>
                  <a:pt x="3805815" y="5331642"/>
                </a:lnTo>
                <a:lnTo>
                  <a:pt x="3584636" y="5445518"/>
                </a:lnTo>
                <a:cubicBezTo>
                  <a:pt x="3326817" y="5560291"/>
                  <a:pt x="3048275" y="5631335"/>
                  <a:pt x="2756809" y="5650167"/>
                </a:cubicBezTo>
                <a:lnTo>
                  <a:pt x="2686929" y="5652418"/>
                </a:lnTo>
                <a:lnTo>
                  <a:pt x="2686929" y="4349093"/>
                </a:lnTo>
                <a:lnTo>
                  <a:pt x="2755583" y="4344322"/>
                </a:lnTo>
                <a:cubicBezTo>
                  <a:pt x="2889341" y="4325602"/>
                  <a:pt x="3016865" y="4283022"/>
                  <a:pt x="3134987" y="4220306"/>
                </a:cubicBezTo>
                <a:close/>
                <a:moveTo>
                  <a:pt x="1934911" y="4139018"/>
                </a:moveTo>
                <a:lnTo>
                  <a:pt x="2015331" y="4192206"/>
                </a:lnTo>
                <a:cubicBezTo>
                  <a:pt x="2191133" y="4296423"/>
                  <a:pt x="2389821" y="4355122"/>
                  <a:pt x="2600178" y="4355122"/>
                </a:cubicBezTo>
                <a:lnTo>
                  <a:pt x="2602523" y="4354959"/>
                </a:lnTo>
                <a:lnTo>
                  <a:pt x="2602523" y="5655137"/>
                </a:lnTo>
                <a:lnTo>
                  <a:pt x="2600179" y="5655212"/>
                </a:lnTo>
                <a:cubicBezTo>
                  <a:pt x="2179465" y="5655212"/>
                  <a:pt x="1782088" y="5546554"/>
                  <a:pt x="1430484" y="5353635"/>
                </a:cubicBezTo>
                <a:lnTo>
                  <a:pt x="1257744" y="5247894"/>
                </a:lnTo>
                <a:close/>
                <a:moveTo>
                  <a:pt x="3689768" y="3659815"/>
                </a:moveTo>
                <a:lnTo>
                  <a:pt x="4777683" y="4370734"/>
                </a:lnTo>
                <a:lnTo>
                  <a:pt x="4664931" y="4546498"/>
                </a:lnTo>
                <a:cubicBezTo>
                  <a:pt x="4497854" y="4783480"/>
                  <a:pt x="4297054" y="4990867"/>
                  <a:pt x="4070332" y="5160177"/>
                </a:cubicBezTo>
                <a:lnTo>
                  <a:pt x="3878273" y="5287881"/>
                </a:lnTo>
                <a:lnTo>
                  <a:pt x="3289078" y="4121251"/>
                </a:lnTo>
                <a:lnTo>
                  <a:pt x="3357752" y="4069131"/>
                </a:lnTo>
                <a:cubicBezTo>
                  <a:pt x="3461927" y="3981224"/>
                  <a:pt x="3554584" y="3875665"/>
                  <a:pt x="3632553" y="3756178"/>
                </a:cubicBezTo>
                <a:close/>
                <a:moveTo>
                  <a:pt x="1495864" y="3630677"/>
                </a:moveTo>
                <a:lnTo>
                  <a:pt x="1541651" y="3714671"/>
                </a:lnTo>
                <a:cubicBezTo>
                  <a:pt x="1618353" y="3840796"/>
                  <a:pt x="1710976" y="3952636"/>
                  <a:pt x="1816072" y="4046140"/>
                </a:cubicBezTo>
                <a:lnTo>
                  <a:pt x="1867377" y="4087655"/>
                </a:lnTo>
                <a:lnTo>
                  <a:pt x="1188016" y="5200124"/>
                </a:lnTo>
                <a:lnTo>
                  <a:pt x="1031966" y="5083250"/>
                </a:lnTo>
                <a:cubicBezTo>
                  <a:pt x="821774" y="4910165"/>
                  <a:pt x="636526" y="4703135"/>
                  <a:pt x="483123" y="4469665"/>
                </a:cubicBezTo>
                <a:lnTo>
                  <a:pt x="383535" y="4300573"/>
                </a:lnTo>
                <a:close/>
                <a:moveTo>
                  <a:pt x="3896640" y="2912011"/>
                </a:moveTo>
                <a:lnTo>
                  <a:pt x="5196439" y="2912011"/>
                </a:lnTo>
                <a:lnTo>
                  <a:pt x="5186934" y="3116712"/>
                </a:lnTo>
                <a:cubicBezTo>
                  <a:pt x="5153645" y="3473172"/>
                  <a:pt x="5059471" y="3810058"/>
                  <a:pt x="4915900" y="4114878"/>
                </a:cubicBezTo>
                <a:lnTo>
                  <a:pt x="4819997" y="4297555"/>
                </a:lnTo>
                <a:lnTo>
                  <a:pt x="3728317" y="3584176"/>
                </a:lnTo>
                <a:lnTo>
                  <a:pt x="3758038" y="3523010"/>
                </a:lnTo>
                <a:cubicBezTo>
                  <a:pt x="3829824" y="3358342"/>
                  <a:pt x="3876911" y="3176351"/>
                  <a:pt x="3893555" y="2983786"/>
                </a:cubicBezTo>
                <a:close/>
                <a:moveTo>
                  <a:pt x="3920" y="2912011"/>
                </a:moveTo>
                <a:lnTo>
                  <a:pt x="1303717" y="2912011"/>
                </a:lnTo>
                <a:lnTo>
                  <a:pt x="1306802" y="2983786"/>
                </a:lnTo>
                <a:cubicBezTo>
                  <a:pt x="1320846" y="3146262"/>
                  <a:pt x="1356562" y="3301211"/>
                  <a:pt x="1410500" y="3444579"/>
                </a:cubicBezTo>
                <a:lnTo>
                  <a:pt x="1457943" y="3554983"/>
                </a:lnTo>
                <a:lnTo>
                  <a:pt x="340698" y="4227840"/>
                </a:lnTo>
                <a:lnTo>
                  <a:pt x="340591" y="4227659"/>
                </a:lnTo>
                <a:cubicBezTo>
                  <a:pt x="165382" y="3893974"/>
                  <a:pt x="50875" y="3517729"/>
                  <a:pt x="13425" y="3116712"/>
                </a:cubicBezTo>
                <a:close/>
                <a:moveTo>
                  <a:pt x="4924071" y="1566053"/>
                </a:moveTo>
                <a:lnTo>
                  <a:pt x="4979537" y="1685520"/>
                </a:lnTo>
                <a:cubicBezTo>
                  <a:pt x="5087414" y="1950909"/>
                  <a:pt x="5158846" y="2237737"/>
                  <a:pt x="5186934" y="2538500"/>
                </a:cubicBezTo>
                <a:lnTo>
                  <a:pt x="5200358" y="2827605"/>
                </a:lnTo>
                <a:lnTo>
                  <a:pt x="3900267" y="2827605"/>
                </a:lnTo>
                <a:lnTo>
                  <a:pt x="3893555" y="2671426"/>
                </a:lnTo>
                <a:cubicBezTo>
                  <a:pt x="3881072" y="2527003"/>
                  <a:pt x="3851464" y="2388527"/>
                  <a:pt x="3807157" y="2258846"/>
                </a:cubicBezTo>
                <a:lnTo>
                  <a:pt x="3800826" y="2242523"/>
                </a:lnTo>
                <a:close/>
                <a:moveTo>
                  <a:pt x="325808" y="1461570"/>
                </a:moveTo>
                <a:lnTo>
                  <a:pt x="1424071" y="2179251"/>
                </a:lnTo>
                <a:lnTo>
                  <a:pt x="1393200" y="2258846"/>
                </a:lnTo>
                <a:cubicBezTo>
                  <a:pt x="1348892" y="2388527"/>
                  <a:pt x="1319285" y="2527003"/>
                  <a:pt x="1306802" y="2671426"/>
                </a:cubicBezTo>
                <a:lnTo>
                  <a:pt x="1300089" y="2827605"/>
                </a:lnTo>
                <a:lnTo>
                  <a:pt x="0" y="2827605"/>
                </a:lnTo>
                <a:lnTo>
                  <a:pt x="13425" y="2538500"/>
                </a:lnTo>
                <a:cubicBezTo>
                  <a:pt x="46714" y="2182041"/>
                  <a:pt x="140887" y="1845155"/>
                  <a:pt x="284458" y="1540334"/>
                </a:cubicBezTo>
                <a:close/>
                <a:moveTo>
                  <a:pt x="4130546" y="543617"/>
                </a:moveTo>
                <a:lnTo>
                  <a:pt x="4168393" y="571963"/>
                </a:lnTo>
                <a:cubicBezTo>
                  <a:pt x="4448648" y="802743"/>
                  <a:pt x="4684559" y="1093869"/>
                  <a:pt x="4859768" y="1427554"/>
                </a:cubicBezTo>
                <a:lnTo>
                  <a:pt x="4888320" y="1489053"/>
                </a:lnTo>
                <a:lnTo>
                  <a:pt x="3769847" y="2162649"/>
                </a:lnTo>
                <a:lnTo>
                  <a:pt x="3758038" y="2132202"/>
                </a:lnTo>
                <a:cubicBezTo>
                  <a:pt x="3686253" y="1967534"/>
                  <a:pt x="3589768" y="1820187"/>
                  <a:pt x="3474328" y="1696911"/>
                </a:cubicBezTo>
                <a:lnTo>
                  <a:pt x="3444201" y="1667522"/>
                </a:lnTo>
                <a:close/>
                <a:moveTo>
                  <a:pt x="1303521" y="377001"/>
                </a:moveTo>
                <a:lnTo>
                  <a:pt x="1894801" y="1547758"/>
                </a:lnTo>
                <a:lnTo>
                  <a:pt x="1827801" y="1598760"/>
                </a:lnTo>
                <a:cubicBezTo>
                  <a:pt x="1698227" y="1711375"/>
                  <a:pt x="1587093" y="1851606"/>
                  <a:pt x="1500699" y="2012054"/>
                </a:cubicBezTo>
                <a:lnTo>
                  <a:pt x="1457755" y="2100433"/>
                </a:lnTo>
                <a:lnTo>
                  <a:pt x="365222" y="1386496"/>
                </a:lnTo>
                <a:lnTo>
                  <a:pt x="401219" y="1317926"/>
                </a:lnTo>
                <a:cubicBezTo>
                  <a:pt x="602806" y="971418"/>
                  <a:pt x="871738" y="675845"/>
                  <a:pt x="1188012" y="452963"/>
                </a:cubicBezTo>
                <a:close/>
                <a:moveTo>
                  <a:pt x="2686929" y="3352"/>
                </a:moveTo>
                <a:lnTo>
                  <a:pt x="2787850" y="7252"/>
                </a:lnTo>
                <a:cubicBezTo>
                  <a:pt x="3221719" y="40903"/>
                  <a:pt x="3626148" y="190315"/>
                  <a:pt x="3975165" y="427244"/>
                </a:cubicBezTo>
                <a:lnTo>
                  <a:pt x="4062684" y="492792"/>
                </a:lnTo>
                <a:lnTo>
                  <a:pt x="3382083" y="1607292"/>
                </a:lnTo>
                <a:lnTo>
                  <a:pt x="3287671" y="1530894"/>
                </a:lnTo>
                <a:cubicBezTo>
                  <a:pt x="3138092" y="1421186"/>
                  <a:pt x="2968158" y="1346214"/>
                  <a:pt x="2786046" y="1315584"/>
                </a:cubicBezTo>
                <a:lnTo>
                  <a:pt x="2686929" y="1307322"/>
                </a:lnTo>
                <a:close/>
                <a:moveTo>
                  <a:pt x="2600179" y="0"/>
                </a:moveTo>
                <a:lnTo>
                  <a:pt x="2602523" y="91"/>
                </a:lnTo>
                <a:lnTo>
                  <a:pt x="2602523" y="1300287"/>
                </a:lnTo>
                <a:lnTo>
                  <a:pt x="2600178" y="1300091"/>
                </a:lnTo>
                <a:cubicBezTo>
                  <a:pt x="2368786" y="1300091"/>
                  <a:pt x="2151512" y="1371117"/>
                  <a:pt x="1963288" y="1495625"/>
                </a:cubicBezTo>
                <a:lnTo>
                  <a:pt x="1963103" y="1495766"/>
                </a:lnTo>
                <a:lnTo>
                  <a:pt x="1376194" y="333663"/>
                </a:lnTo>
                <a:lnTo>
                  <a:pt x="1470231" y="280231"/>
                </a:lnTo>
                <a:cubicBezTo>
                  <a:pt x="1811924" y="100662"/>
                  <a:pt x="2195242" y="0"/>
                  <a:pt x="2600179" y="0"/>
                </a:cubicBezTo>
                <a:close/>
              </a:path>
            </a:pathLst>
          </a:custGeom>
          <a:ln>
            <a:noFill/>
          </a:ln>
          <a:effectLst>
            <a:outerShdw blurRad="508000" sx="102000" sy="102000" algn="ctr" rotWithShape="0">
              <a:schemeClr val="tx1">
                <a:alpha val="7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endParaRPr>
          </a:p>
        </p:txBody>
      </p:sp>
      <p:sp>
        <p:nvSpPr>
          <p:cNvPr id="2" name="TextBox 1">
            <a:extLst>
              <a:ext uri="{FF2B5EF4-FFF2-40B4-BE49-F238E27FC236}">
                <a16:creationId xmlns:a16="http://schemas.microsoft.com/office/drawing/2014/main" id="{F72512C8-CBCA-9993-8189-267DBAB01F4A}"/>
              </a:ext>
            </a:extLst>
          </p:cNvPr>
          <p:cNvSpPr txBox="1"/>
          <p:nvPr/>
        </p:nvSpPr>
        <p:spPr>
          <a:xfrm>
            <a:off x="1266825" y="978694"/>
            <a:ext cx="4829175" cy="3970318"/>
          </a:xfrm>
          <a:prstGeom prst="rect">
            <a:avLst/>
          </a:prstGeom>
          <a:noFill/>
        </p:spPr>
        <p:txBody>
          <a:bodyPr wrap="square" rtlCol="0">
            <a:spAutoFit/>
          </a:bodyPr>
          <a:lstStyle/>
          <a:p>
            <a:endParaRPr lang="en-IN" dirty="0"/>
          </a:p>
          <a:p>
            <a:endParaRPr lang="en-IN" dirty="0"/>
          </a:p>
          <a:p>
            <a:endParaRPr lang="en-IN" dirty="0"/>
          </a:p>
          <a:p>
            <a:endParaRPr lang="en-IN" dirty="0"/>
          </a:p>
          <a:p>
            <a:r>
              <a:rPr lang="en-IN" dirty="0"/>
              <a:t> </a:t>
            </a:r>
            <a:r>
              <a:rPr lang="en-IN" sz="3600" b="1" dirty="0">
                <a:solidFill>
                  <a:schemeClr val="bg1"/>
                </a:solidFill>
                <a:latin typeface="Calibri" panose="020F0502020204030204" pitchFamily="34" charset="0"/>
                <a:cs typeface="Calibri" panose="020F0502020204030204" pitchFamily="34" charset="0"/>
              </a:rPr>
              <a:t>PROJECT TITLE:    </a:t>
            </a:r>
          </a:p>
          <a:p>
            <a:r>
              <a:rPr lang="en-IN" sz="3600" b="1" dirty="0">
                <a:solidFill>
                  <a:schemeClr val="bg1"/>
                </a:solidFill>
                <a:latin typeface="Calibri" panose="020F0502020204030204" pitchFamily="34" charset="0"/>
                <a:cs typeface="Calibri" panose="020F0502020204030204" pitchFamily="34" charset="0"/>
              </a:rPr>
              <a:t>       </a:t>
            </a:r>
          </a:p>
          <a:p>
            <a:r>
              <a:rPr lang="en-IN" sz="3600" b="1" dirty="0">
                <a:solidFill>
                  <a:schemeClr val="bg1"/>
                </a:solidFill>
                <a:latin typeface="Calibri" panose="020F0502020204030204" pitchFamily="34" charset="0"/>
                <a:cs typeface="Calibri" panose="020F0502020204030204" pitchFamily="34" charset="0"/>
              </a:rPr>
              <a:t>         PROFESSIONAL</a:t>
            </a:r>
          </a:p>
          <a:p>
            <a:r>
              <a:rPr lang="en-IN" sz="3600" b="1" dirty="0">
                <a:solidFill>
                  <a:schemeClr val="bg1"/>
                </a:solidFill>
                <a:latin typeface="Calibri" panose="020F0502020204030204" pitchFamily="34" charset="0"/>
                <a:cs typeface="Calibri" panose="020F0502020204030204" pitchFamily="34" charset="0"/>
              </a:rPr>
              <a:t>   DIGITAL   PORTFOLIO</a:t>
            </a:r>
          </a:p>
          <a:p>
            <a:endParaRPr lang="en-IN" sz="3600" b="1" dirty="0">
              <a:solidFill>
                <a:schemeClr val="bg1"/>
              </a:solidFill>
            </a:endParaRPr>
          </a:p>
        </p:txBody>
      </p:sp>
      <p:sp>
        <p:nvSpPr>
          <p:cNvPr id="9" name="TextBox 8">
            <a:extLst>
              <a:ext uri="{FF2B5EF4-FFF2-40B4-BE49-F238E27FC236}">
                <a16:creationId xmlns:a16="http://schemas.microsoft.com/office/drawing/2014/main" id="{DD5DE5BE-7238-A592-A4CA-CD38CD8530CD}"/>
              </a:ext>
            </a:extLst>
          </p:cNvPr>
          <p:cNvSpPr txBox="1"/>
          <p:nvPr/>
        </p:nvSpPr>
        <p:spPr>
          <a:xfrm rot="10800000" flipH="1" flipV="1">
            <a:off x="180974" y="-3586622"/>
            <a:ext cx="7000875" cy="3785652"/>
          </a:xfrm>
          <a:prstGeom prst="rect">
            <a:avLst/>
          </a:prstGeom>
          <a:noFill/>
        </p:spPr>
        <p:txBody>
          <a:bodyPr wrap="square" rtlCol="0">
            <a:spAutoFit/>
          </a:bodyPr>
          <a:lstStyle/>
          <a:p>
            <a:pPr algn="ctr"/>
            <a:r>
              <a:rPr lang="en-US" sz="4400" b="1" dirty="0">
                <a:solidFill>
                  <a:schemeClr val="bg1"/>
                </a:solidFill>
                <a:latin typeface="Calibri" panose="020F0502020204030204" pitchFamily="34" charset="0"/>
                <a:cs typeface="Calibri" panose="020F0502020204030204" pitchFamily="34" charset="0"/>
              </a:rPr>
              <a:t>Explainable AI (XAI): </a:t>
            </a:r>
          </a:p>
          <a:p>
            <a:pPr algn="ctr"/>
            <a:r>
              <a:rPr lang="en-US" sz="2800" b="1" dirty="0">
                <a:solidFill>
                  <a:schemeClr val="bg1"/>
                </a:solidFill>
                <a:latin typeface="Calibri" panose="020F0502020204030204" pitchFamily="34" charset="0"/>
                <a:cs typeface="Calibri" panose="020F0502020204030204" pitchFamily="34" charset="0"/>
              </a:rPr>
              <a:t>Turning Black Boxes into Glass Boxes</a:t>
            </a:r>
          </a:p>
          <a:p>
            <a:pPr algn="ctr"/>
            <a:endParaRPr lang="en-US" sz="2800" b="1" dirty="0">
              <a:solidFill>
                <a:schemeClr val="bg1"/>
              </a:solidFill>
              <a:latin typeface="Calibri" panose="020F0502020204030204" pitchFamily="34" charset="0"/>
              <a:cs typeface="Calibri" panose="020F0502020204030204" pitchFamily="34" charset="0"/>
            </a:endParaRPr>
          </a:p>
          <a:p>
            <a:pPr algn="ctr"/>
            <a:r>
              <a:rPr lang="en-US" sz="2000" b="1" dirty="0">
                <a:solidFill>
                  <a:schemeClr val="bg1"/>
                </a:solidFill>
                <a:latin typeface="Calibri" panose="020F0502020204030204" pitchFamily="34" charset="0"/>
                <a:cs typeface="Calibri" panose="020F0502020204030204" pitchFamily="34" charset="0"/>
              </a:rPr>
              <a:t>PRESENTED BY</a:t>
            </a:r>
            <a:r>
              <a:rPr lang="en-US" sz="2000" dirty="0">
                <a:solidFill>
                  <a:schemeClr val="bg1"/>
                </a:solidFill>
                <a:latin typeface="Calibri" panose="020F0502020204030204" pitchFamily="34" charset="0"/>
                <a:cs typeface="Calibri" panose="020F0502020204030204" pitchFamily="34" charset="0"/>
              </a:rPr>
              <a:t>: </a:t>
            </a:r>
            <a:r>
              <a:rPr lang="en-US" sz="2000" dirty="0" err="1">
                <a:solidFill>
                  <a:schemeClr val="bg1"/>
                </a:solidFill>
                <a:latin typeface="Calibri" panose="020F0502020204030204" pitchFamily="34" charset="0"/>
                <a:cs typeface="Calibri" panose="020F0502020204030204" pitchFamily="34" charset="0"/>
              </a:rPr>
              <a:t>Nishanthini</a:t>
            </a:r>
            <a:r>
              <a:rPr lang="en-US" sz="2000" dirty="0">
                <a:solidFill>
                  <a:schemeClr val="bg1"/>
                </a:solidFill>
                <a:latin typeface="Calibri" panose="020F0502020204030204" pitchFamily="34" charset="0"/>
                <a:cs typeface="Calibri" panose="020F0502020204030204" pitchFamily="34" charset="0"/>
              </a:rPr>
              <a:t>,</a:t>
            </a:r>
          </a:p>
          <a:p>
            <a:pPr algn="ctr"/>
            <a:r>
              <a:rPr lang="en-US" sz="2000" dirty="0">
                <a:solidFill>
                  <a:schemeClr val="bg1"/>
                </a:solidFill>
                <a:latin typeface="Calibri" panose="020F0502020204030204" pitchFamily="34" charset="0"/>
                <a:cs typeface="Calibri" panose="020F0502020204030204" pitchFamily="34" charset="0"/>
              </a:rPr>
              <a:t>Dhanalakshmi &amp; </a:t>
            </a:r>
            <a:r>
              <a:rPr lang="en-US" sz="2000" dirty="0" err="1">
                <a:solidFill>
                  <a:schemeClr val="bg1"/>
                </a:solidFill>
                <a:latin typeface="Calibri" panose="020F0502020204030204" pitchFamily="34" charset="0"/>
                <a:cs typeface="Calibri" panose="020F0502020204030204" pitchFamily="34" charset="0"/>
              </a:rPr>
              <a:t>Sowmiya</a:t>
            </a:r>
            <a:endParaRPr lang="en-US" sz="2000" dirty="0">
              <a:solidFill>
                <a:schemeClr val="bg1"/>
              </a:solidFill>
              <a:latin typeface="Calibri" panose="020F0502020204030204" pitchFamily="34" charset="0"/>
              <a:cs typeface="Calibri" panose="020F0502020204030204" pitchFamily="34" charset="0"/>
            </a:endParaRPr>
          </a:p>
          <a:p>
            <a:pPr algn="ctr"/>
            <a:r>
              <a:rPr lang="en-US" sz="2000" b="1" dirty="0">
                <a:solidFill>
                  <a:schemeClr val="bg1"/>
                </a:solidFill>
                <a:latin typeface="Calibri" panose="020F0502020204030204" pitchFamily="34" charset="0"/>
                <a:cs typeface="Calibri" panose="020F0502020204030204" pitchFamily="34" charset="0"/>
              </a:rPr>
              <a:t>COLLEGE</a:t>
            </a:r>
            <a:r>
              <a:rPr lang="en-US" sz="2000" dirty="0">
                <a:solidFill>
                  <a:schemeClr val="bg1"/>
                </a:solidFill>
                <a:latin typeface="Calibri" panose="020F0502020204030204" pitchFamily="34" charset="0"/>
                <a:cs typeface="Calibri" panose="020F0502020204030204" pitchFamily="34" charset="0"/>
              </a:rPr>
              <a:t>: Jaya Women’s College of Arts and Science</a:t>
            </a:r>
          </a:p>
          <a:p>
            <a:pPr algn="ctr"/>
            <a:r>
              <a:rPr lang="en-US" sz="2000" b="1" dirty="0">
                <a:solidFill>
                  <a:schemeClr val="bg1"/>
                </a:solidFill>
                <a:latin typeface="Calibri" panose="020F0502020204030204" pitchFamily="34" charset="0"/>
                <a:cs typeface="Calibri" panose="020F0502020204030204" pitchFamily="34" charset="0"/>
              </a:rPr>
              <a:t>EVENT NAME</a:t>
            </a:r>
            <a:r>
              <a:rPr lang="en-US" sz="2000" dirty="0">
                <a:solidFill>
                  <a:schemeClr val="bg1"/>
                </a:solidFill>
                <a:latin typeface="Calibri" panose="020F0502020204030204" pitchFamily="34" charset="0"/>
                <a:cs typeface="Calibri" panose="020F0502020204030204" pitchFamily="34" charset="0"/>
              </a:rPr>
              <a:t>: TECK ATICK 2K25 – National Level </a:t>
            </a:r>
          </a:p>
          <a:p>
            <a:pPr algn="ctr"/>
            <a:r>
              <a:rPr lang="en-US" sz="2000" dirty="0">
                <a:solidFill>
                  <a:schemeClr val="bg1"/>
                </a:solidFill>
                <a:latin typeface="Calibri" panose="020F0502020204030204" pitchFamily="34" charset="0"/>
                <a:cs typeface="Calibri" panose="020F0502020204030204" pitchFamily="34" charset="0"/>
              </a:rPr>
              <a:t>Technical Symposium</a:t>
            </a:r>
          </a:p>
          <a:p>
            <a:pPr algn="ctr"/>
            <a:r>
              <a:rPr lang="en-US" sz="2000" b="1" dirty="0">
                <a:solidFill>
                  <a:schemeClr val="bg1"/>
                </a:solidFill>
                <a:latin typeface="Calibri" panose="020F0502020204030204" pitchFamily="34" charset="0"/>
                <a:cs typeface="Calibri" panose="020F0502020204030204" pitchFamily="34" charset="0"/>
              </a:rPr>
              <a:t> DATE</a:t>
            </a:r>
            <a:r>
              <a:rPr lang="en-US" sz="2000" dirty="0">
                <a:solidFill>
                  <a:schemeClr val="bg1"/>
                </a:solidFill>
                <a:latin typeface="Calibri" panose="020F0502020204030204" pitchFamily="34" charset="0"/>
                <a:cs typeface="Calibri" panose="020F0502020204030204" pitchFamily="34" charset="0"/>
              </a:rPr>
              <a:t>:26.08.2025</a:t>
            </a:r>
          </a:p>
          <a:p>
            <a:pPr algn="ctr"/>
            <a:endParaRPr lang="en-US" sz="2000" dirty="0">
              <a:solidFill>
                <a:schemeClr val="bg1"/>
              </a:solidFill>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8B6A3EA0-4B00-EEB4-55C9-5442BFF575E7}"/>
              </a:ext>
            </a:extLst>
          </p:cNvPr>
          <p:cNvSpPr txBox="1"/>
          <p:nvPr/>
        </p:nvSpPr>
        <p:spPr>
          <a:xfrm>
            <a:off x="1157289" y="7039860"/>
            <a:ext cx="4938711" cy="3693319"/>
          </a:xfrm>
          <a:prstGeom prst="rect">
            <a:avLst/>
          </a:prstGeom>
          <a:noFill/>
        </p:spPr>
        <p:txBody>
          <a:bodyPr wrap="square" rtlCol="0">
            <a:spAutoFit/>
          </a:bodyPr>
          <a:lstStyle/>
          <a:p>
            <a:r>
              <a:rPr lang="en-IN" sz="3600" b="1" dirty="0">
                <a:solidFill>
                  <a:schemeClr val="bg1"/>
                </a:solidFill>
                <a:latin typeface="Calibri" panose="020F0502020204030204" pitchFamily="34" charset="0"/>
                <a:cs typeface="Calibri" panose="020F0502020204030204" pitchFamily="34" charset="0"/>
              </a:rPr>
              <a:t>What is Explainable AI?</a:t>
            </a:r>
          </a:p>
          <a:p>
            <a:endParaRPr lang="en-IN" sz="3600" b="1" dirty="0">
              <a:solidFill>
                <a:schemeClr val="bg1"/>
              </a:solidFill>
              <a:latin typeface="Calibri" panose="020F0502020204030204" pitchFamily="34" charset="0"/>
              <a:cs typeface="Calibri" panose="020F0502020204030204" pitchFamily="34" charset="0"/>
            </a:endParaRPr>
          </a:p>
          <a:p>
            <a:r>
              <a:rPr lang="en-IN" dirty="0">
                <a:solidFill>
                  <a:schemeClr val="bg1"/>
                </a:solidFill>
                <a:latin typeface="Calibri" panose="020F0502020204030204" pitchFamily="34" charset="0"/>
                <a:cs typeface="Calibri" panose="020F0502020204030204" pitchFamily="34" charset="0"/>
              </a:rPr>
              <a:t>Definition: Methods that interpret and justify AI outputs.</a:t>
            </a:r>
          </a:p>
          <a:p>
            <a:endParaRPr lang="en-IN" dirty="0">
              <a:solidFill>
                <a:schemeClr val="bg1"/>
              </a:solidFill>
              <a:latin typeface="Calibri" panose="020F0502020204030204" pitchFamily="34" charset="0"/>
              <a:cs typeface="Calibri" panose="020F0502020204030204" pitchFamily="34" charset="0"/>
            </a:endParaRPr>
          </a:p>
          <a:p>
            <a:r>
              <a:rPr lang="en-IN" dirty="0">
                <a:solidFill>
                  <a:schemeClr val="bg1"/>
                </a:solidFill>
                <a:latin typeface="Calibri" panose="020F0502020204030204" pitchFamily="34" charset="0"/>
                <a:cs typeface="Calibri" panose="020F0502020204030204" pitchFamily="34" charset="0"/>
              </a:rPr>
              <a:t>Combines ML, HCI, ethics, visualization.</a:t>
            </a:r>
          </a:p>
          <a:p>
            <a:endParaRPr lang="en-IN" dirty="0">
              <a:solidFill>
                <a:schemeClr val="bg1"/>
              </a:solidFill>
              <a:latin typeface="Calibri" panose="020F0502020204030204" pitchFamily="34" charset="0"/>
              <a:cs typeface="Calibri" panose="020F0502020204030204" pitchFamily="34" charset="0"/>
            </a:endParaRPr>
          </a:p>
          <a:p>
            <a:r>
              <a:rPr lang="en-IN" dirty="0">
                <a:solidFill>
                  <a:schemeClr val="bg1"/>
                </a:solidFill>
                <a:latin typeface="Calibri" panose="020F0502020204030204" pitchFamily="34" charset="0"/>
                <a:cs typeface="Calibri" panose="020F0502020204030204" pitchFamily="34" charset="0"/>
              </a:rPr>
              <a:t>Goal: Transparency, interpretability, trust.</a:t>
            </a:r>
          </a:p>
          <a:p>
            <a:endParaRPr lang="en-IN" dirty="0">
              <a:solidFill>
                <a:schemeClr val="bg1"/>
              </a:solidFill>
              <a:latin typeface="Calibri" panose="020F0502020204030204" pitchFamily="34" charset="0"/>
              <a:cs typeface="Calibri" panose="020F0502020204030204" pitchFamily="34" charset="0"/>
            </a:endParaRPr>
          </a:p>
          <a:p>
            <a:r>
              <a:rPr lang="en-IN" dirty="0">
                <a:solidFill>
                  <a:schemeClr val="bg1"/>
                </a:solidFill>
                <a:latin typeface="Calibri" panose="020F0502020204030204" pitchFamily="34" charset="0"/>
                <a:cs typeface="Calibri" panose="020F0502020204030204" pitchFamily="34" charset="0"/>
              </a:rPr>
              <a:t>Moves AI from “prediction only” → prediction + reasoning.</a:t>
            </a: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77734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666C24A-AB4A-FF08-3403-EE6BB5AFAFCA}"/>
              </a:ext>
            </a:extLst>
          </p:cNvPr>
          <p:cNvSpPr/>
          <p:nvPr/>
        </p:nvSpPr>
        <p:spPr>
          <a:xfrm>
            <a:off x="0" y="0"/>
            <a:ext cx="12192000" cy="6858000"/>
          </a:xfrm>
          <a:prstGeom prst="rect">
            <a:avLst/>
          </a:prstGeom>
          <a:gradFill flip="none" rotWithShape="1">
            <a:gsLst>
              <a:gs pos="0">
                <a:schemeClr val="tx1">
                  <a:alpha val="99000"/>
                </a:schemeClr>
              </a:gs>
              <a:gs pos="100000">
                <a:schemeClr val="tx1">
                  <a:alpha val="0"/>
                </a:schemeClr>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8" name="Freeform: Shape 7">
            <a:extLst>
              <a:ext uri="{FF2B5EF4-FFF2-40B4-BE49-F238E27FC236}">
                <a16:creationId xmlns:a16="http://schemas.microsoft.com/office/drawing/2014/main" id="{F3022507-51F2-E7F0-8922-D68DE40CD6C7}"/>
              </a:ext>
            </a:extLst>
          </p:cNvPr>
          <p:cNvSpPr/>
          <p:nvPr/>
        </p:nvSpPr>
        <p:spPr>
          <a:xfrm rot="15156641">
            <a:off x="6556118" y="-6406658"/>
            <a:ext cx="19734057" cy="19671315"/>
          </a:xfrm>
          <a:custGeom>
            <a:avLst/>
            <a:gdLst>
              <a:gd name="connsiteX0" fmla="*/ 3218963 w 5200358"/>
              <a:gd name="connsiteY0" fmla="*/ 4169652 h 5655212"/>
              <a:gd name="connsiteX1" fmla="*/ 3805815 w 5200358"/>
              <a:gd name="connsiteY1" fmla="*/ 5331642 h 5655212"/>
              <a:gd name="connsiteX2" fmla="*/ 3584636 w 5200358"/>
              <a:gd name="connsiteY2" fmla="*/ 5445518 h 5655212"/>
              <a:gd name="connsiteX3" fmla="*/ 2756809 w 5200358"/>
              <a:gd name="connsiteY3" fmla="*/ 5650167 h 5655212"/>
              <a:gd name="connsiteX4" fmla="*/ 2686929 w 5200358"/>
              <a:gd name="connsiteY4" fmla="*/ 5652418 h 5655212"/>
              <a:gd name="connsiteX5" fmla="*/ 2686929 w 5200358"/>
              <a:gd name="connsiteY5" fmla="*/ 4349093 h 5655212"/>
              <a:gd name="connsiteX6" fmla="*/ 2755583 w 5200358"/>
              <a:gd name="connsiteY6" fmla="*/ 4344322 h 5655212"/>
              <a:gd name="connsiteX7" fmla="*/ 3134987 w 5200358"/>
              <a:gd name="connsiteY7" fmla="*/ 4220306 h 5655212"/>
              <a:gd name="connsiteX8" fmla="*/ 1934911 w 5200358"/>
              <a:gd name="connsiteY8" fmla="*/ 4139018 h 5655212"/>
              <a:gd name="connsiteX9" fmla="*/ 2015331 w 5200358"/>
              <a:gd name="connsiteY9" fmla="*/ 4192206 h 5655212"/>
              <a:gd name="connsiteX10" fmla="*/ 2600178 w 5200358"/>
              <a:gd name="connsiteY10" fmla="*/ 4355122 h 5655212"/>
              <a:gd name="connsiteX11" fmla="*/ 2602523 w 5200358"/>
              <a:gd name="connsiteY11" fmla="*/ 4354959 h 5655212"/>
              <a:gd name="connsiteX12" fmla="*/ 2602523 w 5200358"/>
              <a:gd name="connsiteY12" fmla="*/ 5655137 h 5655212"/>
              <a:gd name="connsiteX13" fmla="*/ 2600179 w 5200358"/>
              <a:gd name="connsiteY13" fmla="*/ 5655212 h 5655212"/>
              <a:gd name="connsiteX14" fmla="*/ 1430484 w 5200358"/>
              <a:gd name="connsiteY14" fmla="*/ 5353635 h 5655212"/>
              <a:gd name="connsiteX15" fmla="*/ 1257744 w 5200358"/>
              <a:gd name="connsiteY15" fmla="*/ 5247894 h 5655212"/>
              <a:gd name="connsiteX16" fmla="*/ 3689768 w 5200358"/>
              <a:gd name="connsiteY16" fmla="*/ 3659815 h 5655212"/>
              <a:gd name="connsiteX17" fmla="*/ 4777683 w 5200358"/>
              <a:gd name="connsiteY17" fmla="*/ 4370734 h 5655212"/>
              <a:gd name="connsiteX18" fmla="*/ 4664931 w 5200358"/>
              <a:gd name="connsiteY18" fmla="*/ 4546498 h 5655212"/>
              <a:gd name="connsiteX19" fmla="*/ 4070332 w 5200358"/>
              <a:gd name="connsiteY19" fmla="*/ 5160177 h 5655212"/>
              <a:gd name="connsiteX20" fmla="*/ 3878273 w 5200358"/>
              <a:gd name="connsiteY20" fmla="*/ 5287881 h 5655212"/>
              <a:gd name="connsiteX21" fmla="*/ 3289078 w 5200358"/>
              <a:gd name="connsiteY21" fmla="*/ 4121251 h 5655212"/>
              <a:gd name="connsiteX22" fmla="*/ 3357752 w 5200358"/>
              <a:gd name="connsiteY22" fmla="*/ 4069131 h 5655212"/>
              <a:gd name="connsiteX23" fmla="*/ 3632553 w 5200358"/>
              <a:gd name="connsiteY23" fmla="*/ 3756178 h 5655212"/>
              <a:gd name="connsiteX24" fmla="*/ 1495864 w 5200358"/>
              <a:gd name="connsiteY24" fmla="*/ 3630677 h 5655212"/>
              <a:gd name="connsiteX25" fmla="*/ 1541651 w 5200358"/>
              <a:gd name="connsiteY25" fmla="*/ 3714671 h 5655212"/>
              <a:gd name="connsiteX26" fmla="*/ 1816072 w 5200358"/>
              <a:gd name="connsiteY26" fmla="*/ 4046140 h 5655212"/>
              <a:gd name="connsiteX27" fmla="*/ 1867377 w 5200358"/>
              <a:gd name="connsiteY27" fmla="*/ 4087655 h 5655212"/>
              <a:gd name="connsiteX28" fmla="*/ 1188016 w 5200358"/>
              <a:gd name="connsiteY28" fmla="*/ 5200124 h 5655212"/>
              <a:gd name="connsiteX29" fmla="*/ 1031966 w 5200358"/>
              <a:gd name="connsiteY29" fmla="*/ 5083250 h 5655212"/>
              <a:gd name="connsiteX30" fmla="*/ 483123 w 5200358"/>
              <a:gd name="connsiteY30" fmla="*/ 4469665 h 5655212"/>
              <a:gd name="connsiteX31" fmla="*/ 383535 w 5200358"/>
              <a:gd name="connsiteY31" fmla="*/ 4300573 h 5655212"/>
              <a:gd name="connsiteX32" fmla="*/ 3896640 w 5200358"/>
              <a:gd name="connsiteY32" fmla="*/ 2912011 h 5655212"/>
              <a:gd name="connsiteX33" fmla="*/ 5196439 w 5200358"/>
              <a:gd name="connsiteY33" fmla="*/ 2912011 h 5655212"/>
              <a:gd name="connsiteX34" fmla="*/ 5186934 w 5200358"/>
              <a:gd name="connsiteY34" fmla="*/ 3116712 h 5655212"/>
              <a:gd name="connsiteX35" fmla="*/ 4915900 w 5200358"/>
              <a:gd name="connsiteY35" fmla="*/ 4114878 h 5655212"/>
              <a:gd name="connsiteX36" fmla="*/ 4819997 w 5200358"/>
              <a:gd name="connsiteY36" fmla="*/ 4297555 h 5655212"/>
              <a:gd name="connsiteX37" fmla="*/ 3728317 w 5200358"/>
              <a:gd name="connsiteY37" fmla="*/ 3584176 h 5655212"/>
              <a:gd name="connsiteX38" fmla="*/ 3758038 w 5200358"/>
              <a:gd name="connsiteY38" fmla="*/ 3523010 h 5655212"/>
              <a:gd name="connsiteX39" fmla="*/ 3893555 w 5200358"/>
              <a:gd name="connsiteY39" fmla="*/ 2983786 h 5655212"/>
              <a:gd name="connsiteX40" fmla="*/ 3920 w 5200358"/>
              <a:gd name="connsiteY40" fmla="*/ 2912011 h 5655212"/>
              <a:gd name="connsiteX41" fmla="*/ 1303717 w 5200358"/>
              <a:gd name="connsiteY41" fmla="*/ 2912011 h 5655212"/>
              <a:gd name="connsiteX42" fmla="*/ 1306802 w 5200358"/>
              <a:gd name="connsiteY42" fmla="*/ 2983786 h 5655212"/>
              <a:gd name="connsiteX43" fmla="*/ 1410500 w 5200358"/>
              <a:gd name="connsiteY43" fmla="*/ 3444579 h 5655212"/>
              <a:gd name="connsiteX44" fmla="*/ 1457943 w 5200358"/>
              <a:gd name="connsiteY44" fmla="*/ 3554983 h 5655212"/>
              <a:gd name="connsiteX45" fmla="*/ 340698 w 5200358"/>
              <a:gd name="connsiteY45" fmla="*/ 4227840 h 5655212"/>
              <a:gd name="connsiteX46" fmla="*/ 340591 w 5200358"/>
              <a:gd name="connsiteY46" fmla="*/ 4227659 h 5655212"/>
              <a:gd name="connsiteX47" fmla="*/ 13425 w 5200358"/>
              <a:gd name="connsiteY47" fmla="*/ 3116712 h 5655212"/>
              <a:gd name="connsiteX48" fmla="*/ 4924071 w 5200358"/>
              <a:gd name="connsiteY48" fmla="*/ 1566053 h 5655212"/>
              <a:gd name="connsiteX49" fmla="*/ 4979537 w 5200358"/>
              <a:gd name="connsiteY49" fmla="*/ 1685520 h 5655212"/>
              <a:gd name="connsiteX50" fmla="*/ 5186934 w 5200358"/>
              <a:gd name="connsiteY50" fmla="*/ 2538500 h 5655212"/>
              <a:gd name="connsiteX51" fmla="*/ 5200358 w 5200358"/>
              <a:gd name="connsiteY51" fmla="*/ 2827605 h 5655212"/>
              <a:gd name="connsiteX52" fmla="*/ 3900267 w 5200358"/>
              <a:gd name="connsiteY52" fmla="*/ 2827605 h 5655212"/>
              <a:gd name="connsiteX53" fmla="*/ 3893555 w 5200358"/>
              <a:gd name="connsiteY53" fmla="*/ 2671426 h 5655212"/>
              <a:gd name="connsiteX54" fmla="*/ 3807157 w 5200358"/>
              <a:gd name="connsiteY54" fmla="*/ 2258846 h 5655212"/>
              <a:gd name="connsiteX55" fmla="*/ 3800826 w 5200358"/>
              <a:gd name="connsiteY55" fmla="*/ 2242523 h 5655212"/>
              <a:gd name="connsiteX56" fmla="*/ 325808 w 5200358"/>
              <a:gd name="connsiteY56" fmla="*/ 1461570 h 5655212"/>
              <a:gd name="connsiteX57" fmla="*/ 1424071 w 5200358"/>
              <a:gd name="connsiteY57" fmla="*/ 2179251 h 5655212"/>
              <a:gd name="connsiteX58" fmla="*/ 1393200 w 5200358"/>
              <a:gd name="connsiteY58" fmla="*/ 2258846 h 5655212"/>
              <a:gd name="connsiteX59" fmla="*/ 1306802 w 5200358"/>
              <a:gd name="connsiteY59" fmla="*/ 2671426 h 5655212"/>
              <a:gd name="connsiteX60" fmla="*/ 1300089 w 5200358"/>
              <a:gd name="connsiteY60" fmla="*/ 2827605 h 5655212"/>
              <a:gd name="connsiteX61" fmla="*/ 0 w 5200358"/>
              <a:gd name="connsiteY61" fmla="*/ 2827605 h 5655212"/>
              <a:gd name="connsiteX62" fmla="*/ 13425 w 5200358"/>
              <a:gd name="connsiteY62" fmla="*/ 2538500 h 5655212"/>
              <a:gd name="connsiteX63" fmla="*/ 284458 w 5200358"/>
              <a:gd name="connsiteY63" fmla="*/ 1540334 h 5655212"/>
              <a:gd name="connsiteX64" fmla="*/ 4130546 w 5200358"/>
              <a:gd name="connsiteY64" fmla="*/ 543617 h 5655212"/>
              <a:gd name="connsiteX65" fmla="*/ 4168393 w 5200358"/>
              <a:gd name="connsiteY65" fmla="*/ 571963 h 5655212"/>
              <a:gd name="connsiteX66" fmla="*/ 4859768 w 5200358"/>
              <a:gd name="connsiteY66" fmla="*/ 1427554 h 5655212"/>
              <a:gd name="connsiteX67" fmla="*/ 4888320 w 5200358"/>
              <a:gd name="connsiteY67" fmla="*/ 1489053 h 5655212"/>
              <a:gd name="connsiteX68" fmla="*/ 3769847 w 5200358"/>
              <a:gd name="connsiteY68" fmla="*/ 2162649 h 5655212"/>
              <a:gd name="connsiteX69" fmla="*/ 3758038 w 5200358"/>
              <a:gd name="connsiteY69" fmla="*/ 2132202 h 5655212"/>
              <a:gd name="connsiteX70" fmla="*/ 3474328 w 5200358"/>
              <a:gd name="connsiteY70" fmla="*/ 1696911 h 5655212"/>
              <a:gd name="connsiteX71" fmla="*/ 3444201 w 5200358"/>
              <a:gd name="connsiteY71" fmla="*/ 1667522 h 5655212"/>
              <a:gd name="connsiteX72" fmla="*/ 1303521 w 5200358"/>
              <a:gd name="connsiteY72" fmla="*/ 377001 h 5655212"/>
              <a:gd name="connsiteX73" fmla="*/ 1894801 w 5200358"/>
              <a:gd name="connsiteY73" fmla="*/ 1547758 h 5655212"/>
              <a:gd name="connsiteX74" fmla="*/ 1827801 w 5200358"/>
              <a:gd name="connsiteY74" fmla="*/ 1598760 h 5655212"/>
              <a:gd name="connsiteX75" fmla="*/ 1500699 w 5200358"/>
              <a:gd name="connsiteY75" fmla="*/ 2012054 h 5655212"/>
              <a:gd name="connsiteX76" fmla="*/ 1457755 w 5200358"/>
              <a:gd name="connsiteY76" fmla="*/ 2100433 h 5655212"/>
              <a:gd name="connsiteX77" fmla="*/ 365222 w 5200358"/>
              <a:gd name="connsiteY77" fmla="*/ 1386496 h 5655212"/>
              <a:gd name="connsiteX78" fmla="*/ 401219 w 5200358"/>
              <a:gd name="connsiteY78" fmla="*/ 1317926 h 5655212"/>
              <a:gd name="connsiteX79" fmla="*/ 1188012 w 5200358"/>
              <a:gd name="connsiteY79" fmla="*/ 452963 h 5655212"/>
              <a:gd name="connsiteX80" fmla="*/ 2686929 w 5200358"/>
              <a:gd name="connsiteY80" fmla="*/ 3352 h 5655212"/>
              <a:gd name="connsiteX81" fmla="*/ 2787850 w 5200358"/>
              <a:gd name="connsiteY81" fmla="*/ 7252 h 5655212"/>
              <a:gd name="connsiteX82" fmla="*/ 3975165 w 5200358"/>
              <a:gd name="connsiteY82" fmla="*/ 427244 h 5655212"/>
              <a:gd name="connsiteX83" fmla="*/ 4062684 w 5200358"/>
              <a:gd name="connsiteY83" fmla="*/ 492792 h 5655212"/>
              <a:gd name="connsiteX84" fmla="*/ 3382083 w 5200358"/>
              <a:gd name="connsiteY84" fmla="*/ 1607292 h 5655212"/>
              <a:gd name="connsiteX85" fmla="*/ 3287671 w 5200358"/>
              <a:gd name="connsiteY85" fmla="*/ 1530894 h 5655212"/>
              <a:gd name="connsiteX86" fmla="*/ 2786046 w 5200358"/>
              <a:gd name="connsiteY86" fmla="*/ 1315584 h 5655212"/>
              <a:gd name="connsiteX87" fmla="*/ 2686929 w 5200358"/>
              <a:gd name="connsiteY87" fmla="*/ 1307322 h 5655212"/>
              <a:gd name="connsiteX88" fmla="*/ 2600179 w 5200358"/>
              <a:gd name="connsiteY88" fmla="*/ 0 h 5655212"/>
              <a:gd name="connsiteX89" fmla="*/ 2602523 w 5200358"/>
              <a:gd name="connsiteY89" fmla="*/ 91 h 5655212"/>
              <a:gd name="connsiteX90" fmla="*/ 2602523 w 5200358"/>
              <a:gd name="connsiteY90" fmla="*/ 1300287 h 5655212"/>
              <a:gd name="connsiteX91" fmla="*/ 2600178 w 5200358"/>
              <a:gd name="connsiteY91" fmla="*/ 1300091 h 5655212"/>
              <a:gd name="connsiteX92" fmla="*/ 1963288 w 5200358"/>
              <a:gd name="connsiteY92" fmla="*/ 1495625 h 5655212"/>
              <a:gd name="connsiteX93" fmla="*/ 1963103 w 5200358"/>
              <a:gd name="connsiteY93" fmla="*/ 1495766 h 5655212"/>
              <a:gd name="connsiteX94" fmla="*/ 1376194 w 5200358"/>
              <a:gd name="connsiteY94" fmla="*/ 333663 h 5655212"/>
              <a:gd name="connsiteX95" fmla="*/ 1470231 w 5200358"/>
              <a:gd name="connsiteY95" fmla="*/ 280231 h 5655212"/>
              <a:gd name="connsiteX96" fmla="*/ 2600179 w 5200358"/>
              <a:gd name="connsiteY96" fmla="*/ 0 h 565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5200358" h="5655212">
                <a:moveTo>
                  <a:pt x="3218963" y="4169652"/>
                </a:moveTo>
                <a:lnTo>
                  <a:pt x="3805815" y="5331642"/>
                </a:lnTo>
                <a:lnTo>
                  <a:pt x="3584636" y="5445518"/>
                </a:lnTo>
                <a:cubicBezTo>
                  <a:pt x="3326817" y="5560291"/>
                  <a:pt x="3048275" y="5631335"/>
                  <a:pt x="2756809" y="5650167"/>
                </a:cubicBezTo>
                <a:lnTo>
                  <a:pt x="2686929" y="5652418"/>
                </a:lnTo>
                <a:lnTo>
                  <a:pt x="2686929" y="4349093"/>
                </a:lnTo>
                <a:lnTo>
                  <a:pt x="2755583" y="4344322"/>
                </a:lnTo>
                <a:cubicBezTo>
                  <a:pt x="2889341" y="4325602"/>
                  <a:pt x="3016865" y="4283022"/>
                  <a:pt x="3134987" y="4220306"/>
                </a:cubicBezTo>
                <a:close/>
                <a:moveTo>
                  <a:pt x="1934911" y="4139018"/>
                </a:moveTo>
                <a:lnTo>
                  <a:pt x="2015331" y="4192206"/>
                </a:lnTo>
                <a:cubicBezTo>
                  <a:pt x="2191133" y="4296423"/>
                  <a:pt x="2389821" y="4355122"/>
                  <a:pt x="2600178" y="4355122"/>
                </a:cubicBezTo>
                <a:lnTo>
                  <a:pt x="2602523" y="4354959"/>
                </a:lnTo>
                <a:lnTo>
                  <a:pt x="2602523" y="5655137"/>
                </a:lnTo>
                <a:lnTo>
                  <a:pt x="2600179" y="5655212"/>
                </a:lnTo>
                <a:cubicBezTo>
                  <a:pt x="2179465" y="5655212"/>
                  <a:pt x="1782088" y="5546554"/>
                  <a:pt x="1430484" y="5353635"/>
                </a:cubicBezTo>
                <a:lnTo>
                  <a:pt x="1257744" y="5247894"/>
                </a:lnTo>
                <a:close/>
                <a:moveTo>
                  <a:pt x="3689768" y="3659815"/>
                </a:moveTo>
                <a:lnTo>
                  <a:pt x="4777683" y="4370734"/>
                </a:lnTo>
                <a:lnTo>
                  <a:pt x="4664931" y="4546498"/>
                </a:lnTo>
                <a:cubicBezTo>
                  <a:pt x="4497854" y="4783480"/>
                  <a:pt x="4297054" y="4990867"/>
                  <a:pt x="4070332" y="5160177"/>
                </a:cubicBezTo>
                <a:lnTo>
                  <a:pt x="3878273" y="5287881"/>
                </a:lnTo>
                <a:lnTo>
                  <a:pt x="3289078" y="4121251"/>
                </a:lnTo>
                <a:lnTo>
                  <a:pt x="3357752" y="4069131"/>
                </a:lnTo>
                <a:cubicBezTo>
                  <a:pt x="3461927" y="3981224"/>
                  <a:pt x="3554584" y="3875665"/>
                  <a:pt x="3632553" y="3756178"/>
                </a:cubicBezTo>
                <a:close/>
                <a:moveTo>
                  <a:pt x="1495864" y="3630677"/>
                </a:moveTo>
                <a:lnTo>
                  <a:pt x="1541651" y="3714671"/>
                </a:lnTo>
                <a:cubicBezTo>
                  <a:pt x="1618353" y="3840796"/>
                  <a:pt x="1710976" y="3952636"/>
                  <a:pt x="1816072" y="4046140"/>
                </a:cubicBezTo>
                <a:lnTo>
                  <a:pt x="1867377" y="4087655"/>
                </a:lnTo>
                <a:lnTo>
                  <a:pt x="1188016" y="5200124"/>
                </a:lnTo>
                <a:lnTo>
                  <a:pt x="1031966" y="5083250"/>
                </a:lnTo>
                <a:cubicBezTo>
                  <a:pt x="821774" y="4910165"/>
                  <a:pt x="636526" y="4703135"/>
                  <a:pt x="483123" y="4469665"/>
                </a:cubicBezTo>
                <a:lnTo>
                  <a:pt x="383535" y="4300573"/>
                </a:lnTo>
                <a:close/>
                <a:moveTo>
                  <a:pt x="3896640" y="2912011"/>
                </a:moveTo>
                <a:lnTo>
                  <a:pt x="5196439" y="2912011"/>
                </a:lnTo>
                <a:lnTo>
                  <a:pt x="5186934" y="3116712"/>
                </a:lnTo>
                <a:cubicBezTo>
                  <a:pt x="5153645" y="3473172"/>
                  <a:pt x="5059471" y="3810058"/>
                  <a:pt x="4915900" y="4114878"/>
                </a:cubicBezTo>
                <a:lnTo>
                  <a:pt x="4819997" y="4297555"/>
                </a:lnTo>
                <a:lnTo>
                  <a:pt x="3728317" y="3584176"/>
                </a:lnTo>
                <a:lnTo>
                  <a:pt x="3758038" y="3523010"/>
                </a:lnTo>
                <a:cubicBezTo>
                  <a:pt x="3829824" y="3358342"/>
                  <a:pt x="3876911" y="3176351"/>
                  <a:pt x="3893555" y="2983786"/>
                </a:cubicBezTo>
                <a:close/>
                <a:moveTo>
                  <a:pt x="3920" y="2912011"/>
                </a:moveTo>
                <a:lnTo>
                  <a:pt x="1303717" y="2912011"/>
                </a:lnTo>
                <a:lnTo>
                  <a:pt x="1306802" y="2983786"/>
                </a:lnTo>
                <a:cubicBezTo>
                  <a:pt x="1320846" y="3146262"/>
                  <a:pt x="1356562" y="3301211"/>
                  <a:pt x="1410500" y="3444579"/>
                </a:cubicBezTo>
                <a:lnTo>
                  <a:pt x="1457943" y="3554983"/>
                </a:lnTo>
                <a:lnTo>
                  <a:pt x="340698" y="4227840"/>
                </a:lnTo>
                <a:lnTo>
                  <a:pt x="340591" y="4227659"/>
                </a:lnTo>
                <a:cubicBezTo>
                  <a:pt x="165382" y="3893974"/>
                  <a:pt x="50875" y="3517729"/>
                  <a:pt x="13425" y="3116712"/>
                </a:cubicBezTo>
                <a:close/>
                <a:moveTo>
                  <a:pt x="4924071" y="1566053"/>
                </a:moveTo>
                <a:lnTo>
                  <a:pt x="4979537" y="1685520"/>
                </a:lnTo>
                <a:cubicBezTo>
                  <a:pt x="5087414" y="1950909"/>
                  <a:pt x="5158846" y="2237737"/>
                  <a:pt x="5186934" y="2538500"/>
                </a:cubicBezTo>
                <a:lnTo>
                  <a:pt x="5200358" y="2827605"/>
                </a:lnTo>
                <a:lnTo>
                  <a:pt x="3900267" y="2827605"/>
                </a:lnTo>
                <a:lnTo>
                  <a:pt x="3893555" y="2671426"/>
                </a:lnTo>
                <a:cubicBezTo>
                  <a:pt x="3881072" y="2527003"/>
                  <a:pt x="3851464" y="2388527"/>
                  <a:pt x="3807157" y="2258846"/>
                </a:cubicBezTo>
                <a:lnTo>
                  <a:pt x="3800826" y="2242523"/>
                </a:lnTo>
                <a:close/>
                <a:moveTo>
                  <a:pt x="325808" y="1461570"/>
                </a:moveTo>
                <a:lnTo>
                  <a:pt x="1424071" y="2179251"/>
                </a:lnTo>
                <a:lnTo>
                  <a:pt x="1393200" y="2258846"/>
                </a:lnTo>
                <a:cubicBezTo>
                  <a:pt x="1348892" y="2388527"/>
                  <a:pt x="1319285" y="2527003"/>
                  <a:pt x="1306802" y="2671426"/>
                </a:cubicBezTo>
                <a:lnTo>
                  <a:pt x="1300089" y="2827605"/>
                </a:lnTo>
                <a:lnTo>
                  <a:pt x="0" y="2827605"/>
                </a:lnTo>
                <a:lnTo>
                  <a:pt x="13425" y="2538500"/>
                </a:lnTo>
                <a:cubicBezTo>
                  <a:pt x="46714" y="2182041"/>
                  <a:pt x="140887" y="1845155"/>
                  <a:pt x="284458" y="1540334"/>
                </a:cubicBezTo>
                <a:close/>
                <a:moveTo>
                  <a:pt x="4130546" y="543617"/>
                </a:moveTo>
                <a:lnTo>
                  <a:pt x="4168393" y="571963"/>
                </a:lnTo>
                <a:cubicBezTo>
                  <a:pt x="4448648" y="802743"/>
                  <a:pt x="4684559" y="1093869"/>
                  <a:pt x="4859768" y="1427554"/>
                </a:cubicBezTo>
                <a:lnTo>
                  <a:pt x="4888320" y="1489053"/>
                </a:lnTo>
                <a:lnTo>
                  <a:pt x="3769847" y="2162649"/>
                </a:lnTo>
                <a:lnTo>
                  <a:pt x="3758038" y="2132202"/>
                </a:lnTo>
                <a:cubicBezTo>
                  <a:pt x="3686253" y="1967534"/>
                  <a:pt x="3589768" y="1820187"/>
                  <a:pt x="3474328" y="1696911"/>
                </a:cubicBezTo>
                <a:lnTo>
                  <a:pt x="3444201" y="1667522"/>
                </a:lnTo>
                <a:close/>
                <a:moveTo>
                  <a:pt x="1303521" y="377001"/>
                </a:moveTo>
                <a:lnTo>
                  <a:pt x="1894801" y="1547758"/>
                </a:lnTo>
                <a:lnTo>
                  <a:pt x="1827801" y="1598760"/>
                </a:lnTo>
                <a:cubicBezTo>
                  <a:pt x="1698227" y="1711375"/>
                  <a:pt x="1587093" y="1851606"/>
                  <a:pt x="1500699" y="2012054"/>
                </a:cubicBezTo>
                <a:lnTo>
                  <a:pt x="1457755" y="2100433"/>
                </a:lnTo>
                <a:lnTo>
                  <a:pt x="365222" y="1386496"/>
                </a:lnTo>
                <a:lnTo>
                  <a:pt x="401219" y="1317926"/>
                </a:lnTo>
                <a:cubicBezTo>
                  <a:pt x="602806" y="971418"/>
                  <a:pt x="871738" y="675845"/>
                  <a:pt x="1188012" y="452963"/>
                </a:cubicBezTo>
                <a:close/>
                <a:moveTo>
                  <a:pt x="2686929" y="3352"/>
                </a:moveTo>
                <a:lnTo>
                  <a:pt x="2787850" y="7252"/>
                </a:lnTo>
                <a:cubicBezTo>
                  <a:pt x="3221719" y="40903"/>
                  <a:pt x="3626148" y="190315"/>
                  <a:pt x="3975165" y="427244"/>
                </a:cubicBezTo>
                <a:lnTo>
                  <a:pt x="4062684" y="492792"/>
                </a:lnTo>
                <a:lnTo>
                  <a:pt x="3382083" y="1607292"/>
                </a:lnTo>
                <a:lnTo>
                  <a:pt x="3287671" y="1530894"/>
                </a:lnTo>
                <a:cubicBezTo>
                  <a:pt x="3138092" y="1421186"/>
                  <a:pt x="2968158" y="1346214"/>
                  <a:pt x="2786046" y="1315584"/>
                </a:cubicBezTo>
                <a:lnTo>
                  <a:pt x="2686929" y="1307322"/>
                </a:lnTo>
                <a:close/>
                <a:moveTo>
                  <a:pt x="2600179" y="0"/>
                </a:moveTo>
                <a:lnTo>
                  <a:pt x="2602523" y="91"/>
                </a:lnTo>
                <a:lnTo>
                  <a:pt x="2602523" y="1300287"/>
                </a:lnTo>
                <a:lnTo>
                  <a:pt x="2600178" y="1300091"/>
                </a:lnTo>
                <a:cubicBezTo>
                  <a:pt x="2368786" y="1300091"/>
                  <a:pt x="2151512" y="1371117"/>
                  <a:pt x="1963288" y="1495625"/>
                </a:cubicBezTo>
                <a:lnTo>
                  <a:pt x="1963103" y="1495766"/>
                </a:lnTo>
                <a:lnTo>
                  <a:pt x="1376194" y="333663"/>
                </a:lnTo>
                <a:lnTo>
                  <a:pt x="1470231" y="280231"/>
                </a:lnTo>
                <a:cubicBezTo>
                  <a:pt x="1811924" y="100662"/>
                  <a:pt x="2195242" y="0"/>
                  <a:pt x="2600179" y="0"/>
                </a:cubicBezTo>
                <a:close/>
              </a:path>
            </a:pathLst>
          </a:custGeom>
          <a:ln>
            <a:noFill/>
          </a:ln>
          <a:effectLst>
            <a:outerShdw blurRad="508000" sx="102000" sy="102000" algn="ctr" rotWithShape="0">
              <a:schemeClr val="tx1">
                <a:alpha val="7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endParaRPr>
          </a:p>
        </p:txBody>
      </p:sp>
      <p:sp>
        <p:nvSpPr>
          <p:cNvPr id="2" name="TextBox 1">
            <a:extLst>
              <a:ext uri="{FF2B5EF4-FFF2-40B4-BE49-F238E27FC236}">
                <a16:creationId xmlns:a16="http://schemas.microsoft.com/office/drawing/2014/main" id="{542C5171-67E5-EA43-34CA-50DE06C24C29}"/>
              </a:ext>
            </a:extLst>
          </p:cNvPr>
          <p:cNvSpPr txBox="1"/>
          <p:nvPr/>
        </p:nvSpPr>
        <p:spPr>
          <a:xfrm>
            <a:off x="1381125" y="341792"/>
            <a:ext cx="4938711" cy="5909310"/>
          </a:xfrm>
          <a:prstGeom prst="rect">
            <a:avLst/>
          </a:prstGeom>
          <a:noFill/>
        </p:spPr>
        <p:txBody>
          <a:bodyPr wrap="square" rtlCol="0">
            <a:spAutoFit/>
          </a:bodyPr>
          <a:lstStyle/>
          <a:p>
            <a:r>
              <a:rPr lang="en-IN" sz="3600" b="1" dirty="0">
                <a:solidFill>
                  <a:schemeClr val="bg1"/>
                </a:solidFill>
                <a:latin typeface="Calibri" panose="020F0502020204030204" pitchFamily="34" charset="0"/>
                <a:cs typeface="Calibri" panose="020F0502020204030204" pitchFamily="34" charset="0"/>
              </a:rPr>
              <a:t>AGENDA:</a:t>
            </a:r>
          </a:p>
          <a:p>
            <a:endParaRPr lang="en-IN" sz="3600" b="1"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1.Problem Statement</a:t>
            </a:r>
          </a:p>
          <a:p>
            <a:endParaRPr lang="en-US"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2. Project Overview</a:t>
            </a:r>
          </a:p>
          <a:p>
            <a:endParaRPr lang="en-US"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3.End Users</a:t>
            </a:r>
          </a:p>
          <a:p>
            <a:endParaRPr lang="en-US"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4. Tools and Technologies</a:t>
            </a:r>
          </a:p>
          <a:p>
            <a:endParaRPr lang="en-US"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5.Portfolio design and Layout</a:t>
            </a:r>
          </a:p>
          <a:p>
            <a:endParaRPr lang="en-US"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6. Features and Functionality</a:t>
            </a:r>
          </a:p>
          <a:p>
            <a:endParaRPr lang="en-US"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7.Results and Screenshots</a:t>
            </a:r>
          </a:p>
          <a:p>
            <a:endParaRPr lang="en-US"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8.Conclusion</a:t>
            </a:r>
          </a:p>
          <a:p>
            <a:endParaRPr lang="en-US"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9.Github Link</a:t>
            </a:r>
            <a:endParaRPr lang="en-IN"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D11F18B7-5A7E-B706-1566-BC6340500665}"/>
              </a:ext>
            </a:extLst>
          </p:cNvPr>
          <p:cNvSpPr txBox="1"/>
          <p:nvPr/>
        </p:nvSpPr>
        <p:spPr>
          <a:xfrm>
            <a:off x="1266825" y="-3954066"/>
            <a:ext cx="4829175" cy="3693319"/>
          </a:xfrm>
          <a:prstGeom prst="rect">
            <a:avLst/>
          </a:prstGeom>
          <a:noFill/>
        </p:spPr>
        <p:txBody>
          <a:bodyPr wrap="square" rtlCol="0">
            <a:spAutoFit/>
          </a:bodyPr>
          <a:lstStyle/>
          <a:p>
            <a:r>
              <a:rPr lang="en-IN" dirty="0"/>
              <a:t> </a:t>
            </a:r>
            <a:r>
              <a:rPr lang="en-IN" sz="3600" b="1" dirty="0">
                <a:solidFill>
                  <a:schemeClr val="bg1"/>
                </a:solidFill>
                <a:latin typeface="Calibri" panose="020F0502020204030204" pitchFamily="34" charset="0"/>
                <a:cs typeface="Calibri" panose="020F0502020204030204" pitchFamily="34" charset="0"/>
              </a:rPr>
              <a:t>Why XAI Matters</a:t>
            </a:r>
          </a:p>
          <a:p>
            <a:endParaRPr lang="en-IN" sz="3600" b="1" dirty="0">
              <a:solidFill>
                <a:schemeClr val="bg1"/>
              </a:solidFill>
            </a:endParaRPr>
          </a:p>
          <a:p>
            <a:r>
              <a:rPr lang="en-IN" dirty="0">
                <a:solidFill>
                  <a:schemeClr val="bg1"/>
                </a:solidFill>
                <a:latin typeface="Calibri" panose="020F0502020204030204" pitchFamily="34" charset="0"/>
                <a:cs typeface="Calibri" panose="020F0502020204030204" pitchFamily="34" charset="0"/>
              </a:rPr>
              <a:t>AI is making critical decisions: healthcare, finance, law, </a:t>
            </a:r>
            <a:r>
              <a:rPr lang="en-IN" dirty="0" err="1">
                <a:solidFill>
                  <a:schemeClr val="bg1"/>
                </a:solidFill>
                <a:latin typeface="Calibri" panose="020F0502020204030204" pitchFamily="34" charset="0"/>
                <a:cs typeface="Calibri" panose="020F0502020204030204" pitchFamily="34" charset="0"/>
              </a:rPr>
              <a:t>defense</a:t>
            </a:r>
            <a:r>
              <a:rPr lang="en-IN" dirty="0">
                <a:solidFill>
                  <a:schemeClr val="bg1"/>
                </a:solidFill>
                <a:latin typeface="Calibri" panose="020F0502020204030204" pitchFamily="34" charset="0"/>
                <a:cs typeface="Calibri" panose="020F0502020204030204" pitchFamily="34" charset="0"/>
              </a:rPr>
              <a:t>.</a:t>
            </a:r>
          </a:p>
          <a:p>
            <a:endParaRPr lang="en-IN" dirty="0">
              <a:solidFill>
                <a:schemeClr val="bg1"/>
              </a:solidFill>
              <a:latin typeface="Calibri" panose="020F0502020204030204" pitchFamily="34" charset="0"/>
              <a:cs typeface="Calibri" panose="020F0502020204030204" pitchFamily="34" charset="0"/>
            </a:endParaRPr>
          </a:p>
          <a:p>
            <a:r>
              <a:rPr lang="en-IN" dirty="0">
                <a:solidFill>
                  <a:schemeClr val="bg1"/>
                </a:solidFill>
                <a:latin typeface="Calibri" panose="020F0502020204030204" pitchFamily="34" charset="0"/>
                <a:cs typeface="Calibri" panose="020F0502020204030204" pitchFamily="34" charset="0"/>
              </a:rPr>
              <a:t>Problem: Black box models hide their logic.</a:t>
            </a:r>
          </a:p>
          <a:p>
            <a:endParaRPr lang="en-IN" dirty="0">
              <a:solidFill>
                <a:schemeClr val="bg1"/>
              </a:solidFill>
              <a:latin typeface="Calibri" panose="020F0502020204030204" pitchFamily="34" charset="0"/>
              <a:cs typeface="Calibri" panose="020F0502020204030204" pitchFamily="34" charset="0"/>
            </a:endParaRPr>
          </a:p>
          <a:p>
            <a:r>
              <a:rPr lang="en-IN" dirty="0">
                <a:solidFill>
                  <a:schemeClr val="bg1"/>
                </a:solidFill>
                <a:latin typeface="Calibri" panose="020F0502020204030204" pitchFamily="34" charset="0"/>
                <a:cs typeface="Calibri" panose="020F0502020204030204" pitchFamily="34" charset="0"/>
              </a:rPr>
              <a:t>Lack of explainability → low trust, bias, legal risk.</a:t>
            </a:r>
          </a:p>
          <a:p>
            <a:endParaRPr lang="en-IN" dirty="0">
              <a:solidFill>
                <a:schemeClr val="bg1"/>
              </a:solidFill>
              <a:latin typeface="Calibri" panose="020F0502020204030204" pitchFamily="34" charset="0"/>
              <a:cs typeface="Calibri" panose="020F0502020204030204" pitchFamily="34" charset="0"/>
            </a:endParaRPr>
          </a:p>
          <a:p>
            <a:r>
              <a:rPr lang="en-IN" dirty="0">
                <a:solidFill>
                  <a:schemeClr val="bg1"/>
                </a:solidFill>
                <a:latin typeface="Calibri" panose="020F0502020204030204" pitchFamily="34" charset="0"/>
                <a:cs typeface="Calibri" panose="020F0502020204030204" pitchFamily="34" charset="0"/>
              </a:rPr>
              <a:t>XAI is the bridge: makes AI human-understandable</a:t>
            </a:r>
            <a:r>
              <a:rPr lang="en-IN" dirty="0">
                <a:latin typeface="Calibri" panose="020F0502020204030204" pitchFamily="34" charset="0"/>
                <a:cs typeface="Calibri" panose="020F0502020204030204" pitchFamily="34" charset="0"/>
              </a:rPr>
              <a:t>.</a:t>
            </a:r>
          </a:p>
        </p:txBody>
      </p:sp>
      <p:sp>
        <p:nvSpPr>
          <p:cNvPr id="7" name="TextBox 6">
            <a:extLst>
              <a:ext uri="{FF2B5EF4-FFF2-40B4-BE49-F238E27FC236}">
                <a16:creationId xmlns:a16="http://schemas.microsoft.com/office/drawing/2014/main" id="{6EC68410-45CE-7C35-E4FB-FC9C8B24E15A}"/>
              </a:ext>
            </a:extLst>
          </p:cNvPr>
          <p:cNvSpPr txBox="1"/>
          <p:nvPr/>
        </p:nvSpPr>
        <p:spPr>
          <a:xfrm>
            <a:off x="1157288" y="7118747"/>
            <a:ext cx="4938712" cy="3970318"/>
          </a:xfrm>
          <a:prstGeom prst="rect">
            <a:avLst/>
          </a:prstGeom>
          <a:noFill/>
        </p:spPr>
        <p:txBody>
          <a:bodyPr wrap="square" rtlCol="0">
            <a:spAutoFit/>
          </a:bodyPr>
          <a:lstStyle/>
          <a:p>
            <a:r>
              <a:rPr lang="en-US" sz="3600" b="1" dirty="0">
                <a:solidFill>
                  <a:schemeClr val="bg1"/>
                </a:solidFill>
                <a:latin typeface="Calibri" panose="020F0502020204030204" pitchFamily="34" charset="0"/>
                <a:cs typeface="Calibri" panose="020F0502020204030204" pitchFamily="34" charset="0"/>
              </a:rPr>
              <a:t> Why Do We Need It?</a:t>
            </a:r>
          </a:p>
          <a:p>
            <a:endParaRPr lang="en-US" sz="3600"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Regulation: EU’s GDPR demands “right to explanation”.</a:t>
            </a:r>
          </a:p>
          <a:p>
            <a:endParaRPr lang="en-US"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Risk reduction: AI errors can cost lives/money.</a:t>
            </a:r>
          </a:p>
          <a:p>
            <a:endParaRPr lang="en-US"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Ethics: Prevent bias and discrimination.</a:t>
            </a:r>
          </a:p>
          <a:p>
            <a:endParaRPr lang="en-US"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Debugging: Helps data scientists improve models.</a:t>
            </a:r>
          </a:p>
          <a:p>
            <a:endParaRPr lang="en-US"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User trust = Higher adoption.</a:t>
            </a:r>
            <a:endParaRPr lang="en-IN"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373451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666C24A-AB4A-FF08-3403-EE6BB5AFAFCA}"/>
              </a:ext>
            </a:extLst>
          </p:cNvPr>
          <p:cNvSpPr/>
          <p:nvPr/>
        </p:nvSpPr>
        <p:spPr>
          <a:xfrm>
            <a:off x="0" y="-1"/>
            <a:ext cx="12192000" cy="6858000"/>
          </a:xfrm>
          <a:prstGeom prst="rect">
            <a:avLst/>
          </a:prstGeom>
          <a:gradFill flip="none" rotWithShape="1">
            <a:gsLst>
              <a:gs pos="0">
                <a:schemeClr val="tx1">
                  <a:alpha val="99000"/>
                </a:schemeClr>
              </a:gs>
              <a:gs pos="100000">
                <a:schemeClr val="tx1">
                  <a:alpha val="0"/>
                </a:schemeClr>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8" name="Freeform: Shape 7">
            <a:extLst>
              <a:ext uri="{FF2B5EF4-FFF2-40B4-BE49-F238E27FC236}">
                <a16:creationId xmlns:a16="http://schemas.microsoft.com/office/drawing/2014/main" id="{F3022507-51F2-E7F0-8922-D68DE40CD6C7}"/>
              </a:ext>
            </a:extLst>
          </p:cNvPr>
          <p:cNvSpPr/>
          <p:nvPr/>
        </p:nvSpPr>
        <p:spPr>
          <a:xfrm rot="13283799">
            <a:off x="6556118" y="-6406658"/>
            <a:ext cx="19734057" cy="19671315"/>
          </a:xfrm>
          <a:custGeom>
            <a:avLst/>
            <a:gdLst>
              <a:gd name="connsiteX0" fmla="*/ 3218963 w 5200358"/>
              <a:gd name="connsiteY0" fmla="*/ 4169652 h 5655212"/>
              <a:gd name="connsiteX1" fmla="*/ 3805815 w 5200358"/>
              <a:gd name="connsiteY1" fmla="*/ 5331642 h 5655212"/>
              <a:gd name="connsiteX2" fmla="*/ 3584636 w 5200358"/>
              <a:gd name="connsiteY2" fmla="*/ 5445518 h 5655212"/>
              <a:gd name="connsiteX3" fmla="*/ 2756809 w 5200358"/>
              <a:gd name="connsiteY3" fmla="*/ 5650167 h 5655212"/>
              <a:gd name="connsiteX4" fmla="*/ 2686929 w 5200358"/>
              <a:gd name="connsiteY4" fmla="*/ 5652418 h 5655212"/>
              <a:gd name="connsiteX5" fmla="*/ 2686929 w 5200358"/>
              <a:gd name="connsiteY5" fmla="*/ 4349093 h 5655212"/>
              <a:gd name="connsiteX6" fmla="*/ 2755583 w 5200358"/>
              <a:gd name="connsiteY6" fmla="*/ 4344322 h 5655212"/>
              <a:gd name="connsiteX7" fmla="*/ 3134987 w 5200358"/>
              <a:gd name="connsiteY7" fmla="*/ 4220306 h 5655212"/>
              <a:gd name="connsiteX8" fmla="*/ 1934911 w 5200358"/>
              <a:gd name="connsiteY8" fmla="*/ 4139018 h 5655212"/>
              <a:gd name="connsiteX9" fmla="*/ 2015331 w 5200358"/>
              <a:gd name="connsiteY9" fmla="*/ 4192206 h 5655212"/>
              <a:gd name="connsiteX10" fmla="*/ 2600178 w 5200358"/>
              <a:gd name="connsiteY10" fmla="*/ 4355122 h 5655212"/>
              <a:gd name="connsiteX11" fmla="*/ 2602523 w 5200358"/>
              <a:gd name="connsiteY11" fmla="*/ 4354959 h 5655212"/>
              <a:gd name="connsiteX12" fmla="*/ 2602523 w 5200358"/>
              <a:gd name="connsiteY12" fmla="*/ 5655137 h 5655212"/>
              <a:gd name="connsiteX13" fmla="*/ 2600179 w 5200358"/>
              <a:gd name="connsiteY13" fmla="*/ 5655212 h 5655212"/>
              <a:gd name="connsiteX14" fmla="*/ 1430484 w 5200358"/>
              <a:gd name="connsiteY14" fmla="*/ 5353635 h 5655212"/>
              <a:gd name="connsiteX15" fmla="*/ 1257744 w 5200358"/>
              <a:gd name="connsiteY15" fmla="*/ 5247894 h 5655212"/>
              <a:gd name="connsiteX16" fmla="*/ 3689768 w 5200358"/>
              <a:gd name="connsiteY16" fmla="*/ 3659815 h 5655212"/>
              <a:gd name="connsiteX17" fmla="*/ 4777683 w 5200358"/>
              <a:gd name="connsiteY17" fmla="*/ 4370734 h 5655212"/>
              <a:gd name="connsiteX18" fmla="*/ 4664931 w 5200358"/>
              <a:gd name="connsiteY18" fmla="*/ 4546498 h 5655212"/>
              <a:gd name="connsiteX19" fmla="*/ 4070332 w 5200358"/>
              <a:gd name="connsiteY19" fmla="*/ 5160177 h 5655212"/>
              <a:gd name="connsiteX20" fmla="*/ 3878273 w 5200358"/>
              <a:gd name="connsiteY20" fmla="*/ 5287881 h 5655212"/>
              <a:gd name="connsiteX21" fmla="*/ 3289078 w 5200358"/>
              <a:gd name="connsiteY21" fmla="*/ 4121251 h 5655212"/>
              <a:gd name="connsiteX22" fmla="*/ 3357752 w 5200358"/>
              <a:gd name="connsiteY22" fmla="*/ 4069131 h 5655212"/>
              <a:gd name="connsiteX23" fmla="*/ 3632553 w 5200358"/>
              <a:gd name="connsiteY23" fmla="*/ 3756178 h 5655212"/>
              <a:gd name="connsiteX24" fmla="*/ 1495864 w 5200358"/>
              <a:gd name="connsiteY24" fmla="*/ 3630677 h 5655212"/>
              <a:gd name="connsiteX25" fmla="*/ 1541651 w 5200358"/>
              <a:gd name="connsiteY25" fmla="*/ 3714671 h 5655212"/>
              <a:gd name="connsiteX26" fmla="*/ 1816072 w 5200358"/>
              <a:gd name="connsiteY26" fmla="*/ 4046140 h 5655212"/>
              <a:gd name="connsiteX27" fmla="*/ 1867377 w 5200358"/>
              <a:gd name="connsiteY27" fmla="*/ 4087655 h 5655212"/>
              <a:gd name="connsiteX28" fmla="*/ 1188016 w 5200358"/>
              <a:gd name="connsiteY28" fmla="*/ 5200124 h 5655212"/>
              <a:gd name="connsiteX29" fmla="*/ 1031966 w 5200358"/>
              <a:gd name="connsiteY29" fmla="*/ 5083250 h 5655212"/>
              <a:gd name="connsiteX30" fmla="*/ 483123 w 5200358"/>
              <a:gd name="connsiteY30" fmla="*/ 4469665 h 5655212"/>
              <a:gd name="connsiteX31" fmla="*/ 383535 w 5200358"/>
              <a:gd name="connsiteY31" fmla="*/ 4300573 h 5655212"/>
              <a:gd name="connsiteX32" fmla="*/ 3896640 w 5200358"/>
              <a:gd name="connsiteY32" fmla="*/ 2912011 h 5655212"/>
              <a:gd name="connsiteX33" fmla="*/ 5196439 w 5200358"/>
              <a:gd name="connsiteY33" fmla="*/ 2912011 h 5655212"/>
              <a:gd name="connsiteX34" fmla="*/ 5186934 w 5200358"/>
              <a:gd name="connsiteY34" fmla="*/ 3116712 h 5655212"/>
              <a:gd name="connsiteX35" fmla="*/ 4915900 w 5200358"/>
              <a:gd name="connsiteY35" fmla="*/ 4114878 h 5655212"/>
              <a:gd name="connsiteX36" fmla="*/ 4819997 w 5200358"/>
              <a:gd name="connsiteY36" fmla="*/ 4297555 h 5655212"/>
              <a:gd name="connsiteX37" fmla="*/ 3728317 w 5200358"/>
              <a:gd name="connsiteY37" fmla="*/ 3584176 h 5655212"/>
              <a:gd name="connsiteX38" fmla="*/ 3758038 w 5200358"/>
              <a:gd name="connsiteY38" fmla="*/ 3523010 h 5655212"/>
              <a:gd name="connsiteX39" fmla="*/ 3893555 w 5200358"/>
              <a:gd name="connsiteY39" fmla="*/ 2983786 h 5655212"/>
              <a:gd name="connsiteX40" fmla="*/ 3920 w 5200358"/>
              <a:gd name="connsiteY40" fmla="*/ 2912011 h 5655212"/>
              <a:gd name="connsiteX41" fmla="*/ 1303717 w 5200358"/>
              <a:gd name="connsiteY41" fmla="*/ 2912011 h 5655212"/>
              <a:gd name="connsiteX42" fmla="*/ 1306802 w 5200358"/>
              <a:gd name="connsiteY42" fmla="*/ 2983786 h 5655212"/>
              <a:gd name="connsiteX43" fmla="*/ 1410500 w 5200358"/>
              <a:gd name="connsiteY43" fmla="*/ 3444579 h 5655212"/>
              <a:gd name="connsiteX44" fmla="*/ 1457943 w 5200358"/>
              <a:gd name="connsiteY44" fmla="*/ 3554983 h 5655212"/>
              <a:gd name="connsiteX45" fmla="*/ 340698 w 5200358"/>
              <a:gd name="connsiteY45" fmla="*/ 4227840 h 5655212"/>
              <a:gd name="connsiteX46" fmla="*/ 340591 w 5200358"/>
              <a:gd name="connsiteY46" fmla="*/ 4227659 h 5655212"/>
              <a:gd name="connsiteX47" fmla="*/ 13425 w 5200358"/>
              <a:gd name="connsiteY47" fmla="*/ 3116712 h 5655212"/>
              <a:gd name="connsiteX48" fmla="*/ 4924071 w 5200358"/>
              <a:gd name="connsiteY48" fmla="*/ 1566053 h 5655212"/>
              <a:gd name="connsiteX49" fmla="*/ 4979537 w 5200358"/>
              <a:gd name="connsiteY49" fmla="*/ 1685520 h 5655212"/>
              <a:gd name="connsiteX50" fmla="*/ 5186934 w 5200358"/>
              <a:gd name="connsiteY50" fmla="*/ 2538500 h 5655212"/>
              <a:gd name="connsiteX51" fmla="*/ 5200358 w 5200358"/>
              <a:gd name="connsiteY51" fmla="*/ 2827605 h 5655212"/>
              <a:gd name="connsiteX52" fmla="*/ 3900267 w 5200358"/>
              <a:gd name="connsiteY52" fmla="*/ 2827605 h 5655212"/>
              <a:gd name="connsiteX53" fmla="*/ 3893555 w 5200358"/>
              <a:gd name="connsiteY53" fmla="*/ 2671426 h 5655212"/>
              <a:gd name="connsiteX54" fmla="*/ 3807157 w 5200358"/>
              <a:gd name="connsiteY54" fmla="*/ 2258846 h 5655212"/>
              <a:gd name="connsiteX55" fmla="*/ 3800826 w 5200358"/>
              <a:gd name="connsiteY55" fmla="*/ 2242523 h 5655212"/>
              <a:gd name="connsiteX56" fmla="*/ 325808 w 5200358"/>
              <a:gd name="connsiteY56" fmla="*/ 1461570 h 5655212"/>
              <a:gd name="connsiteX57" fmla="*/ 1424071 w 5200358"/>
              <a:gd name="connsiteY57" fmla="*/ 2179251 h 5655212"/>
              <a:gd name="connsiteX58" fmla="*/ 1393200 w 5200358"/>
              <a:gd name="connsiteY58" fmla="*/ 2258846 h 5655212"/>
              <a:gd name="connsiteX59" fmla="*/ 1306802 w 5200358"/>
              <a:gd name="connsiteY59" fmla="*/ 2671426 h 5655212"/>
              <a:gd name="connsiteX60" fmla="*/ 1300089 w 5200358"/>
              <a:gd name="connsiteY60" fmla="*/ 2827605 h 5655212"/>
              <a:gd name="connsiteX61" fmla="*/ 0 w 5200358"/>
              <a:gd name="connsiteY61" fmla="*/ 2827605 h 5655212"/>
              <a:gd name="connsiteX62" fmla="*/ 13425 w 5200358"/>
              <a:gd name="connsiteY62" fmla="*/ 2538500 h 5655212"/>
              <a:gd name="connsiteX63" fmla="*/ 284458 w 5200358"/>
              <a:gd name="connsiteY63" fmla="*/ 1540334 h 5655212"/>
              <a:gd name="connsiteX64" fmla="*/ 4130546 w 5200358"/>
              <a:gd name="connsiteY64" fmla="*/ 543617 h 5655212"/>
              <a:gd name="connsiteX65" fmla="*/ 4168393 w 5200358"/>
              <a:gd name="connsiteY65" fmla="*/ 571963 h 5655212"/>
              <a:gd name="connsiteX66" fmla="*/ 4859768 w 5200358"/>
              <a:gd name="connsiteY66" fmla="*/ 1427554 h 5655212"/>
              <a:gd name="connsiteX67" fmla="*/ 4888320 w 5200358"/>
              <a:gd name="connsiteY67" fmla="*/ 1489053 h 5655212"/>
              <a:gd name="connsiteX68" fmla="*/ 3769847 w 5200358"/>
              <a:gd name="connsiteY68" fmla="*/ 2162649 h 5655212"/>
              <a:gd name="connsiteX69" fmla="*/ 3758038 w 5200358"/>
              <a:gd name="connsiteY69" fmla="*/ 2132202 h 5655212"/>
              <a:gd name="connsiteX70" fmla="*/ 3474328 w 5200358"/>
              <a:gd name="connsiteY70" fmla="*/ 1696911 h 5655212"/>
              <a:gd name="connsiteX71" fmla="*/ 3444201 w 5200358"/>
              <a:gd name="connsiteY71" fmla="*/ 1667522 h 5655212"/>
              <a:gd name="connsiteX72" fmla="*/ 1303521 w 5200358"/>
              <a:gd name="connsiteY72" fmla="*/ 377001 h 5655212"/>
              <a:gd name="connsiteX73" fmla="*/ 1894801 w 5200358"/>
              <a:gd name="connsiteY73" fmla="*/ 1547758 h 5655212"/>
              <a:gd name="connsiteX74" fmla="*/ 1827801 w 5200358"/>
              <a:gd name="connsiteY74" fmla="*/ 1598760 h 5655212"/>
              <a:gd name="connsiteX75" fmla="*/ 1500699 w 5200358"/>
              <a:gd name="connsiteY75" fmla="*/ 2012054 h 5655212"/>
              <a:gd name="connsiteX76" fmla="*/ 1457755 w 5200358"/>
              <a:gd name="connsiteY76" fmla="*/ 2100433 h 5655212"/>
              <a:gd name="connsiteX77" fmla="*/ 365222 w 5200358"/>
              <a:gd name="connsiteY77" fmla="*/ 1386496 h 5655212"/>
              <a:gd name="connsiteX78" fmla="*/ 401219 w 5200358"/>
              <a:gd name="connsiteY78" fmla="*/ 1317926 h 5655212"/>
              <a:gd name="connsiteX79" fmla="*/ 1188012 w 5200358"/>
              <a:gd name="connsiteY79" fmla="*/ 452963 h 5655212"/>
              <a:gd name="connsiteX80" fmla="*/ 2686929 w 5200358"/>
              <a:gd name="connsiteY80" fmla="*/ 3352 h 5655212"/>
              <a:gd name="connsiteX81" fmla="*/ 2787850 w 5200358"/>
              <a:gd name="connsiteY81" fmla="*/ 7252 h 5655212"/>
              <a:gd name="connsiteX82" fmla="*/ 3975165 w 5200358"/>
              <a:gd name="connsiteY82" fmla="*/ 427244 h 5655212"/>
              <a:gd name="connsiteX83" fmla="*/ 4062684 w 5200358"/>
              <a:gd name="connsiteY83" fmla="*/ 492792 h 5655212"/>
              <a:gd name="connsiteX84" fmla="*/ 3382083 w 5200358"/>
              <a:gd name="connsiteY84" fmla="*/ 1607292 h 5655212"/>
              <a:gd name="connsiteX85" fmla="*/ 3287671 w 5200358"/>
              <a:gd name="connsiteY85" fmla="*/ 1530894 h 5655212"/>
              <a:gd name="connsiteX86" fmla="*/ 2786046 w 5200358"/>
              <a:gd name="connsiteY86" fmla="*/ 1315584 h 5655212"/>
              <a:gd name="connsiteX87" fmla="*/ 2686929 w 5200358"/>
              <a:gd name="connsiteY87" fmla="*/ 1307322 h 5655212"/>
              <a:gd name="connsiteX88" fmla="*/ 2600179 w 5200358"/>
              <a:gd name="connsiteY88" fmla="*/ 0 h 5655212"/>
              <a:gd name="connsiteX89" fmla="*/ 2602523 w 5200358"/>
              <a:gd name="connsiteY89" fmla="*/ 91 h 5655212"/>
              <a:gd name="connsiteX90" fmla="*/ 2602523 w 5200358"/>
              <a:gd name="connsiteY90" fmla="*/ 1300287 h 5655212"/>
              <a:gd name="connsiteX91" fmla="*/ 2600178 w 5200358"/>
              <a:gd name="connsiteY91" fmla="*/ 1300091 h 5655212"/>
              <a:gd name="connsiteX92" fmla="*/ 1963288 w 5200358"/>
              <a:gd name="connsiteY92" fmla="*/ 1495625 h 5655212"/>
              <a:gd name="connsiteX93" fmla="*/ 1963103 w 5200358"/>
              <a:gd name="connsiteY93" fmla="*/ 1495766 h 5655212"/>
              <a:gd name="connsiteX94" fmla="*/ 1376194 w 5200358"/>
              <a:gd name="connsiteY94" fmla="*/ 333663 h 5655212"/>
              <a:gd name="connsiteX95" fmla="*/ 1470231 w 5200358"/>
              <a:gd name="connsiteY95" fmla="*/ 280231 h 5655212"/>
              <a:gd name="connsiteX96" fmla="*/ 2600179 w 5200358"/>
              <a:gd name="connsiteY96" fmla="*/ 0 h 565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5200358" h="5655212">
                <a:moveTo>
                  <a:pt x="3218963" y="4169652"/>
                </a:moveTo>
                <a:lnTo>
                  <a:pt x="3805815" y="5331642"/>
                </a:lnTo>
                <a:lnTo>
                  <a:pt x="3584636" y="5445518"/>
                </a:lnTo>
                <a:cubicBezTo>
                  <a:pt x="3326817" y="5560291"/>
                  <a:pt x="3048275" y="5631335"/>
                  <a:pt x="2756809" y="5650167"/>
                </a:cubicBezTo>
                <a:lnTo>
                  <a:pt x="2686929" y="5652418"/>
                </a:lnTo>
                <a:lnTo>
                  <a:pt x="2686929" y="4349093"/>
                </a:lnTo>
                <a:lnTo>
                  <a:pt x="2755583" y="4344322"/>
                </a:lnTo>
                <a:cubicBezTo>
                  <a:pt x="2889341" y="4325602"/>
                  <a:pt x="3016865" y="4283022"/>
                  <a:pt x="3134987" y="4220306"/>
                </a:cubicBezTo>
                <a:close/>
                <a:moveTo>
                  <a:pt x="1934911" y="4139018"/>
                </a:moveTo>
                <a:lnTo>
                  <a:pt x="2015331" y="4192206"/>
                </a:lnTo>
                <a:cubicBezTo>
                  <a:pt x="2191133" y="4296423"/>
                  <a:pt x="2389821" y="4355122"/>
                  <a:pt x="2600178" y="4355122"/>
                </a:cubicBezTo>
                <a:lnTo>
                  <a:pt x="2602523" y="4354959"/>
                </a:lnTo>
                <a:lnTo>
                  <a:pt x="2602523" y="5655137"/>
                </a:lnTo>
                <a:lnTo>
                  <a:pt x="2600179" y="5655212"/>
                </a:lnTo>
                <a:cubicBezTo>
                  <a:pt x="2179465" y="5655212"/>
                  <a:pt x="1782088" y="5546554"/>
                  <a:pt x="1430484" y="5353635"/>
                </a:cubicBezTo>
                <a:lnTo>
                  <a:pt x="1257744" y="5247894"/>
                </a:lnTo>
                <a:close/>
                <a:moveTo>
                  <a:pt x="3689768" y="3659815"/>
                </a:moveTo>
                <a:lnTo>
                  <a:pt x="4777683" y="4370734"/>
                </a:lnTo>
                <a:lnTo>
                  <a:pt x="4664931" y="4546498"/>
                </a:lnTo>
                <a:cubicBezTo>
                  <a:pt x="4497854" y="4783480"/>
                  <a:pt x="4297054" y="4990867"/>
                  <a:pt x="4070332" y="5160177"/>
                </a:cubicBezTo>
                <a:lnTo>
                  <a:pt x="3878273" y="5287881"/>
                </a:lnTo>
                <a:lnTo>
                  <a:pt x="3289078" y="4121251"/>
                </a:lnTo>
                <a:lnTo>
                  <a:pt x="3357752" y="4069131"/>
                </a:lnTo>
                <a:cubicBezTo>
                  <a:pt x="3461927" y="3981224"/>
                  <a:pt x="3554584" y="3875665"/>
                  <a:pt x="3632553" y="3756178"/>
                </a:cubicBezTo>
                <a:close/>
                <a:moveTo>
                  <a:pt x="1495864" y="3630677"/>
                </a:moveTo>
                <a:lnTo>
                  <a:pt x="1541651" y="3714671"/>
                </a:lnTo>
                <a:cubicBezTo>
                  <a:pt x="1618353" y="3840796"/>
                  <a:pt x="1710976" y="3952636"/>
                  <a:pt x="1816072" y="4046140"/>
                </a:cubicBezTo>
                <a:lnTo>
                  <a:pt x="1867377" y="4087655"/>
                </a:lnTo>
                <a:lnTo>
                  <a:pt x="1188016" y="5200124"/>
                </a:lnTo>
                <a:lnTo>
                  <a:pt x="1031966" y="5083250"/>
                </a:lnTo>
                <a:cubicBezTo>
                  <a:pt x="821774" y="4910165"/>
                  <a:pt x="636526" y="4703135"/>
                  <a:pt x="483123" y="4469665"/>
                </a:cubicBezTo>
                <a:lnTo>
                  <a:pt x="383535" y="4300573"/>
                </a:lnTo>
                <a:close/>
                <a:moveTo>
                  <a:pt x="3896640" y="2912011"/>
                </a:moveTo>
                <a:lnTo>
                  <a:pt x="5196439" y="2912011"/>
                </a:lnTo>
                <a:lnTo>
                  <a:pt x="5186934" y="3116712"/>
                </a:lnTo>
                <a:cubicBezTo>
                  <a:pt x="5153645" y="3473172"/>
                  <a:pt x="5059471" y="3810058"/>
                  <a:pt x="4915900" y="4114878"/>
                </a:cubicBezTo>
                <a:lnTo>
                  <a:pt x="4819997" y="4297555"/>
                </a:lnTo>
                <a:lnTo>
                  <a:pt x="3728317" y="3584176"/>
                </a:lnTo>
                <a:lnTo>
                  <a:pt x="3758038" y="3523010"/>
                </a:lnTo>
                <a:cubicBezTo>
                  <a:pt x="3829824" y="3358342"/>
                  <a:pt x="3876911" y="3176351"/>
                  <a:pt x="3893555" y="2983786"/>
                </a:cubicBezTo>
                <a:close/>
                <a:moveTo>
                  <a:pt x="3920" y="2912011"/>
                </a:moveTo>
                <a:lnTo>
                  <a:pt x="1303717" y="2912011"/>
                </a:lnTo>
                <a:lnTo>
                  <a:pt x="1306802" y="2983786"/>
                </a:lnTo>
                <a:cubicBezTo>
                  <a:pt x="1320846" y="3146262"/>
                  <a:pt x="1356562" y="3301211"/>
                  <a:pt x="1410500" y="3444579"/>
                </a:cubicBezTo>
                <a:lnTo>
                  <a:pt x="1457943" y="3554983"/>
                </a:lnTo>
                <a:lnTo>
                  <a:pt x="340698" y="4227840"/>
                </a:lnTo>
                <a:lnTo>
                  <a:pt x="340591" y="4227659"/>
                </a:lnTo>
                <a:cubicBezTo>
                  <a:pt x="165382" y="3893974"/>
                  <a:pt x="50875" y="3517729"/>
                  <a:pt x="13425" y="3116712"/>
                </a:cubicBezTo>
                <a:close/>
                <a:moveTo>
                  <a:pt x="4924071" y="1566053"/>
                </a:moveTo>
                <a:lnTo>
                  <a:pt x="4979537" y="1685520"/>
                </a:lnTo>
                <a:cubicBezTo>
                  <a:pt x="5087414" y="1950909"/>
                  <a:pt x="5158846" y="2237737"/>
                  <a:pt x="5186934" y="2538500"/>
                </a:cubicBezTo>
                <a:lnTo>
                  <a:pt x="5200358" y="2827605"/>
                </a:lnTo>
                <a:lnTo>
                  <a:pt x="3900267" y="2827605"/>
                </a:lnTo>
                <a:lnTo>
                  <a:pt x="3893555" y="2671426"/>
                </a:lnTo>
                <a:cubicBezTo>
                  <a:pt x="3881072" y="2527003"/>
                  <a:pt x="3851464" y="2388527"/>
                  <a:pt x="3807157" y="2258846"/>
                </a:cubicBezTo>
                <a:lnTo>
                  <a:pt x="3800826" y="2242523"/>
                </a:lnTo>
                <a:close/>
                <a:moveTo>
                  <a:pt x="325808" y="1461570"/>
                </a:moveTo>
                <a:lnTo>
                  <a:pt x="1424071" y="2179251"/>
                </a:lnTo>
                <a:lnTo>
                  <a:pt x="1393200" y="2258846"/>
                </a:lnTo>
                <a:cubicBezTo>
                  <a:pt x="1348892" y="2388527"/>
                  <a:pt x="1319285" y="2527003"/>
                  <a:pt x="1306802" y="2671426"/>
                </a:cubicBezTo>
                <a:lnTo>
                  <a:pt x="1300089" y="2827605"/>
                </a:lnTo>
                <a:lnTo>
                  <a:pt x="0" y="2827605"/>
                </a:lnTo>
                <a:lnTo>
                  <a:pt x="13425" y="2538500"/>
                </a:lnTo>
                <a:cubicBezTo>
                  <a:pt x="46714" y="2182041"/>
                  <a:pt x="140887" y="1845155"/>
                  <a:pt x="284458" y="1540334"/>
                </a:cubicBezTo>
                <a:close/>
                <a:moveTo>
                  <a:pt x="4130546" y="543617"/>
                </a:moveTo>
                <a:lnTo>
                  <a:pt x="4168393" y="571963"/>
                </a:lnTo>
                <a:cubicBezTo>
                  <a:pt x="4448648" y="802743"/>
                  <a:pt x="4684559" y="1093869"/>
                  <a:pt x="4859768" y="1427554"/>
                </a:cubicBezTo>
                <a:lnTo>
                  <a:pt x="4888320" y="1489053"/>
                </a:lnTo>
                <a:lnTo>
                  <a:pt x="3769847" y="2162649"/>
                </a:lnTo>
                <a:lnTo>
                  <a:pt x="3758038" y="2132202"/>
                </a:lnTo>
                <a:cubicBezTo>
                  <a:pt x="3686253" y="1967534"/>
                  <a:pt x="3589768" y="1820187"/>
                  <a:pt x="3474328" y="1696911"/>
                </a:cubicBezTo>
                <a:lnTo>
                  <a:pt x="3444201" y="1667522"/>
                </a:lnTo>
                <a:close/>
                <a:moveTo>
                  <a:pt x="1303521" y="377001"/>
                </a:moveTo>
                <a:lnTo>
                  <a:pt x="1894801" y="1547758"/>
                </a:lnTo>
                <a:lnTo>
                  <a:pt x="1827801" y="1598760"/>
                </a:lnTo>
                <a:cubicBezTo>
                  <a:pt x="1698227" y="1711375"/>
                  <a:pt x="1587093" y="1851606"/>
                  <a:pt x="1500699" y="2012054"/>
                </a:cubicBezTo>
                <a:lnTo>
                  <a:pt x="1457755" y="2100433"/>
                </a:lnTo>
                <a:lnTo>
                  <a:pt x="365222" y="1386496"/>
                </a:lnTo>
                <a:lnTo>
                  <a:pt x="401219" y="1317926"/>
                </a:lnTo>
                <a:cubicBezTo>
                  <a:pt x="602806" y="971418"/>
                  <a:pt x="871738" y="675845"/>
                  <a:pt x="1188012" y="452963"/>
                </a:cubicBezTo>
                <a:close/>
                <a:moveTo>
                  <a:pt x="2686929" y="3352"/>
                </a:moveTo>
                <a:lnTo>
                  <a:pt x="2787850" y="7252"/>
                </a:lnTo>
                <a:cubicBezTo>
                  <a:pt x="3221719" y="40903"/>
                  <a:pt x="3626148" y="190315"/>
                  <a:pt x="3975165" y="427244"/>
                </a:cubicBezTo>
                <a:lnTo>
                  <a:pt x="4062684" y="492792"/>
                </a:lnTo>
                <a:lnTo>
                  <a:pt x="3382083" y="1607292"/>
                </a:lnTo>
                <a:lnTo>
                  <a:pt x="3287671" y="1530894"/>
                </a:lnTo>
                <a:cubicBezTo>
                  <a:pt x="3138092" y="1421186"/>
                  <a:pt x="2968158" y="1346214"/>
                  <a:pt x="2786046" y="1315584"/>
                </a:cubicBezTo>
                <a:lnTo>
                  <a:pt x="2686929" y="1307322"/>
                </a:lnTo>
                <a:close/>
                <a:moveTo>
                  <a:pt x="2600179" y="0"/>
                </a:moveTo>
                <a:lnTo>
                  <a:pt x="2602523" y="91"/>
                </a:lnTo>
                <a:lnTo>
                  <a:pt x="2602523" y="1300287"/>
                </a:lnTo>
                <a:lnTo>
                  <a:pt x="2600178" y="1300091"/>
                </a:lnTo>
                <a:cubicBezTo>
                  <a:pt x="2368786" y="1300091"/>
                  <a:pt x="2151512" y="1371117"/>
                  <a:pt x="1963288" y="1495625"/>
                </a:cubicBezTo>
                <a:lnTo>
                  <a:pt x="1963103" y="1495766"/>
                </a:lnTo>
                <a:lnTo>
                  <a:pt x="1376194" y="333663"/>
                </a:lnTo>
                <a:lnTo>
                  <a:pt x="1470231" y="280231"/>
                </a:lnTo>
                <a:cubicBezTo>
                  <a:pt x="1811924" y="100662"/>
                  <a:pt x="2195242" y="0"/>
                  <a:pt x="2600179" y="0"/>
                </a:cubicBezTo>
                <a:close/>
              </a:path>
            </a:pathLst>
          </a:custGeom>
          <a:ln>
            <a:noFill/>
          </a:ln>
          <a:effectLst>
            <a:outerShdw blurRad="508000" sx="102000" sy="102000" algn="ctr" rotWithShape="0">
              <a:schemeClr val="tx1">
                <a:alpha val="7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endParaRPr>
          </a:p>
        </p:txBody>
      </p:sp>
      <p:sp>
        <p:nvSpPr>
          <p:cNvPr id="2" name="TextBox 1">
            <a:extLst>
              <a:ext uri="{FF2B5EF4-FFF2-40B4-BE49-F238E27FC236}">
                <a16:creationId xmlns:a16="http://schemas.microsoft.com/office/drawing/2014/main" id="{DC788BDC-F11E-8F67-363B-0B34A5A9B1D2}"/>
              </a:ext>
            </a:extLst>
          </p:cNvPr>
          <p:cNvSpPr txBox="1"/>
          <p:nvPr/>
        </p:nvSpPr>
        <p:spPr>
          <a:xfrm>
            <a:off x="1131892" y="1300163"/>
            <a:ext cx="4938712" cy="3970318"/>
          </a:xfrm>
          <a:prstGeom prst="rect">
            <a:avLst/>
          </a:prstGeom>
          <a:noFill/>
        </p:spPr>
        <p:txBody>
          <a:bodyPr wrap="square" rtlCol="0">
            <a:spAutoFit/>
          </a:bodyPr>
          <a:lstStyle/>
          <a:p>
            <a:r>
              <a:rPr lang="en-US" sz="3600" b="1" dirty="0">
                <a:solidFill>
                  <a:schemeClr val="bg1"/>
                </a:solidFill>
                <a:latin typeface="Calibri" panose="020F0502020204030204" pitchFamily="34" charset="0"/>
                <a:cs typeface="Calibri" panose="020F0502020204030204" pitchFamily="34" charset="0"/>
              </a:rPr>
              <a:t> PROBLEM STATEMENT:</a:t>
            </a:r>
          </a:p>
          <a:p>
            <a:endParaRPr lang="en-US" sz="3600"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       In today’s competitive tech industry, having a traditional resume is no longer sufficient to stand out. Recruiters and hiring managers look for candidates who can showcase their skills, projects, and certifications online in a professional and interactive manner. This project addresses the need for a digital platform where a computer science student can present their technical expertise and achievements in a visually appealing and organized format.</a:t>
            </a:r>
            <a:endParaRPr lang="en-IN" dirty="0">
              <a:solidFill>
                <a:schemeClr val="bg1"/>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57F91B2D-1664-D3BC-AB55-FB94F85DE10F}"/>
              </a:ext>
            </a:extLst>
          </p:cNvPr>
          <p:cNvSpPr txBox="1"/>
          <p:nvPr/>
        </p:nvSpPr>
        <p:spPr>
          <a:xfrm>
            <a:off x="1506640" y="-4163654"/>
            <a:ext cx="4938711" cy="3693319"/>
          </a:xfrm>
          <a:prstGeom prst="rect">
            <a:avLst/>
          </a:prstGeom>
          <a:noFill/>
        </p:spPr>
        <p:txBody>
          <a:bodyPr wrap="square" rtlCol="0">
            <a:spAutoFit/>
          </a:bodyPr>
          <a:lstStyle/>
          <a:p>
            <a:r>
              <a:rPr lang="en-IN" sz="3600" b="1" dirty="0">
                <a:solidFill>
                  <a:schemeClr val="bg1"/>
                </a:solidFill>
                <a:latin typeface="Calibri" panose="020F0502020204030204" pitchFamily="34" charset="0"/>
                <a:cs typeface="Calibri" panose="020F0502020204030204" pitchFamily="34" charset="0"/>
              </a:rPr>
              <a:t>What is Explainable AI?</a:t>
            </a:r>
          </a:p>
          <a:p>
            <a:endParaRPr lang="en-IN" sz="3600" b="1" dirty="0">
              <a:solidFill>
                <a:schemeClr val="bg1"/>
              </a:solidFill>
              <a:latin typeface="Calibri" panose="020F0502020204030204" pitchFamily="34" charset="0"/>
              <a:cs typeface="Calibri" panose="020F0502020204030204" pitchFamily="34" charset="0"/>
            </a:endParaRPr>
          </a:p>
          <a:p>
            <a:r>
              <a:rPr lang="en-IN" dirty="0">
                <a:solidFill>
                  <a:schemeClr val="bg1"/>
                </a:solidFill>
                <a:latin typeface="Calibri" panose="020F0502020204030204" pitchFamily="34" charset="0"/>
                <a:cs typeface="Calibri" panose="020F0502020204030204" pitchFamily="34" charset="0"/>
              </a:rPr>
              <a:t>Definition: Methods that interpret and justify AI outputs.</a:t>
            </a:r>
          </a:p>
          <a:p>
            <a:endParaRPr lang="en-IN" dirty="0">
              <a:solidFill>
                <a:schemeClr val="bg1"/>
              </a:solidFill>
              <a:latin typeface="Calibri" panose="020F0502020204030204" pitchFamily="34" charset="0"/>
              <a:cs typeface="Calibri" panose="020F0502020204030204" pitchFamily="34" charset="0"/>
            </a:endParaRPr>
          </a:p>
          <a:p>
            <a:r>
              <a:rPr lang="en-IN" dirty="0">
                <a:solidFill>
                  <a:schemeClr val="bg1"/>
                </a:solidFill>
                <a:latin typeface="Calibri" panose="020F0502020204030204" pitchFamily="34" charset="0"/>
                <a:cs typeface="Calibri" panose="020F0502020204030204" pitchFamily="34" charset="0"/>
              </a:rPr>
              <a:t>Combines ML, HCI, ethics, visualization.</a:t>
            </a:r>
          </a:p>
          <a:p>
            <a:endParaRPr lang="en-IN" dirty="0">
              <a:solidFill>
                <a:schemeClr val="bg1"/>
              </a:solidFill>
              <a:latin typeface="Calibri" panose="020F0502020204030204" pitchFamily="34" charset="0"/>
              <a:cs typeface="Calibri" panose="020F0502020204030204" pitchFamily="34" charset="0"/>
            </a:endParaRPr>
          </a:p>
          <a:p>
            <a:r>
              <a:rPr lang="en-IN" dirty="0">
                <a:solidFill>
                  <a:schemeClr val="bg1"/>
                </a:solidFill>
                <a:latin typeface="Calibri" panose="020F0502020204030204" pitchFamily="34" charset="0"/>
                <a:cs typeface="Calibri" panose="020F0502020204030204" pitchFamily="34" charset="0"/>
              </a:rPr>
              <a:t>Goal: Transparency, interpretability, trust.</a:t>
            </a:r>
          </a:p>
          <a:p>
            <a:endParaRPr lang="en-IN" dirty="0">
              <a:solidFill>
                <a:schemeClr val="bg1"/>
              </a:solidFill>
              <a:latin typeface="Calibri" panose="020F0502020204030204" pitchFamily="34" charset="0"/>
              <a:cs typeface="Calibri" panose="020F0502020204030204" pitchFamily="34" charset="0"/>
            </a:endParaRPr>
          </a:p>
          <a:p>
            <a:r>
              <a:rPr lang="en-IN" dirty="0">
                <a:solidFill>
                  <a:schemeClr val="bg1"/>
                </a:solidFill>
                <a:latin typeface="Calibri" panose="020F0502020204030204" pitchFamily="34" charset="0"/>
                <a:cs typeface="Calibri" panose="020F0502020204030204" pitchFamily="34" charset="0"/>
              </a:rPr>
              <a:t>Moves AI from “prediction only” → prediction + reasoning.</a:t>
            </a:r>
            <a:endParaRPr lang="en-IN"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6372D347-A939-4951-1098-3D155CA1CD0D}"/>
              </a:ext>
            </a:extLst>
          </p:cNvPr>
          <p:cNvSpPr txBox="1"/>
          <p:nvPr/>
        </p:nvSpPr>
        <p:spPr>
          <a:xfrm>
            <a:off x="1296990" y="6799245"/>
            <a:ext cx="4833937" cy="3970318"/>
          </a:xfrm>
          <a:prstGeom prst="rect">
            <a:avLst/>
          </a:prstGeom>
          <a:noFill/>
        </p:spPr>
        <p:txBody>
          <a:bodyPr wrap="square" rtlCol="0">
            <a:spAutoFit/>
          </a:bodyPr>
          <a:lstStyle/>
          <a:p>
            <a:r>
              <a:rPr lang="en-US" sz="3600" dirty="0">
                <a:solidFill>
                  <a:schemeClr val="bg1"/>
                </a:solidFill>
                <a:latin typeface="Calibri" panose="020F0502020204030204" pitchFamily="34" charset="0"/>
                <a:cs typeface="Calibri" panose="020F0502020204030204" pitchFamily="34" charset="0"/>
              </a:rPr>
              <a:t>    </a:t>
            </a:r>
            <a:r>
              <a:rPr lang="en-US" sz="3600" b="1" dirty="0">
                <a:solidFill>
                  <a:schemeClr val="bg1"/>
                </a:solidFill>
                <a:latin typeface="Calibri" panose="020F0502020204030204" pitchFamily="34" charset="0"/>
                <a:cs typeface="Calibri" panose="020F0502020204030204" pitchFamily="34" charset="0"/>
              </a:rPr>
              <a:t>Real-World Impact</a:t>
            </a:r>
          </a:p>
          <a:p>
            <a:endParaRPr lang="en-US" sz="3600"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Healthcare: Explaining cancer diagnosis (feature heatmaps).</a:t>
            </a:r>
          </a:p>
          <a:p>
            <a:endParaRPr lang="en-US"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Finance: Loan approval with clear reasons.</a:t>
            </a:r>
          </a:p>
          <a:p>
            <a:endParaRPr lang="en-US"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Self-driving cars: Post-incident analysis.</a:t>
            </a:r>
          </a:p>
          <a:p>
            <a:endParaRPr lang="en-US"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Defense &amp; Law: Transparent, auditable AI.</a:t>
            </a:r>
          </a:p>
          <a:p>
            <a:endParaRPr lang="en-US"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Cybersecurity: Explaining anomaly detection</a:t>
            </a:r>
            <a:r>
              <a:rPr lang="en-US" dirty="0"/>
              <a:t>.</a:t>
            </a:r>
            <a:endParaRPr lang="en-IN" dirty="0"/>
          </a:p>
        </p:txBody>
      </p:sp>
    </p:spTree>
    <p:extLst>
      <p:ext uri="{BB962C8B-B14F-4D97-AF65-F5344CB8AC3E}">
        <p14:creationId xmlns:p14="http://schemas.microsoft.com/office/powerpoint/2010/main" val="1816066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666C24A-AB4A-FF08-3403-EE6BB5AFAFCA}"/>
              </a:ext>
            </a:extLst>
          </p:cNvPr>
          <p:cNvSpPr/>
          <p:nvPr/>
        </p:nvSpPr>
        <p:spPr>
          <a:xfrm>
            <a:off x="0" y="-1"/>
            <a:ext cx="12192000" cy="6858000"/>
          </a:xfrm>
          <a:prstGeom prst="rect">
            <a:avLst/>
          </a:prstGeom>
          <a:gradFill flip="none" rotWithShape="1">
            <a:gsLst>
              <a:gs pos="0">
                <a:schemeClr val="tx1">
                  <a:alpha val="99000"/>
                </a:schemeClr>
              </a:gs>
              <a:gs pos="100000">
                <a:schemeClr val="tx1">
                  <a:alpha val="0"/>
                </a:schemeClr>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8" name="Freeform: Shape 7">
            <a:extLst>
              <a:ext uri="{FF2B5EF4-FFF2-40B4-BE49-F238E27FC236}">
                <a16:creationId xmlns:a16="http://schemas.microsoft.com/office/drawing/2014/main" id="{F3022507-51F2-E7F0-8922-D68DE40CD6C7}"/>
              </a:ext>
            </a:extLst>
          </p:cNvPr>
          <p:cNvSpPr/>
          <p:nvPr/>
        </p:nvSpPr>
        <p:spPr>
          <a:xfrm rot="11737529">
            <a:off x="6556118" y="-6406658"/>
            <a:ext cx="19734057" cy="19671315"/>
          </a:xfrm>
          <a:custGeom>
            <a:avLst/>
            <a:gdLst>
              <a:gd name="connsiteX0" fmla="*/ 3218963 w 5200358"/>
              <a:gd name="connsiteY0" fmla="*/ 4169652 h 5655212"/>
              <a:gd name="connsiteX1" fmla="*/ 3805815 w 5200358"/>
              <a:gd name="connsiteY1" fmla="*/ 5331642 h 5655212"/>
              <a:gd name="connsiteX2" fmla="*/ 3584636 w 5200358"/>
              <a:gd name="connsiteY2" fmla="*/ 5445518 h 5655212"/>
              <a:gd name="connsiteX3" fmla="*/ 2756809 w 5200358"/>
              <a:gd name="connsiteY3" fmla="*/ 5650167 h 5655212"/>
              <a:gd name="connsiteX4" fmla="*/ 2686929 w 5200358"/>
              <a:gd name="connsiteY4" fmla="*/ 5652418 h 5655212"/>
              <a:gd name="connsiteX5" fmla="*/ 2686929 w 5200358"/>
              <a:gd name="connsiteY5" fmla="*/ 4349093 h 5655212"/>
              <a:gd name="connsiteX6" fmla="*/ 2755583 w 5200358"/>
              <a:gd name="connsiteY6" fmla="*/ 4344322 h 5655212"/>
              <a:gd name="connsiteX7" fmla="*/ 3134987 w 5200358"/>
              <a:gd name="connsiteY7" fmla="*/ 4220306 h 5655212"/>
              <a:gd name="connsiteX8" fmla="*/ 1934911 w 5200358"/>
              <a:gd name="connsiteY8" fmla="*/ 4139018 h 5655212"/>
              <a:gd name="connsiteX9" fmla="*/ 2015331 w 5200358"/>
              <a:gd name="connsiteY9" fmla="*/ 4192206 h 5655212"/>
              <a:gd name="connsiteX10" fmla="*/ 2600178 w 5200358"/>
              <a:gd name="connsiteY10" fmla="*/ 4355122 h 5655212"/>
              <a:gd name="connsiteX11" fmla="*/ 2602523 w 5200358"/>
              <a:gd name="connsiteY11" fmla="*/ 4354959 h 5655212"/>
              <a:gd name="connsiteX12" fmla="*/ 2602523 w 5200358"/>
              <a:gd name="connsiteY12" fmla="*/ 5655137 h 5655212"/>
              <a:gd name="connsiteX13" fmla="*/ 2600179 w 5200358"/>
              <a:gd name="connsiteY13" fmla="*/ 5655212 h 5655212"/>
              <a:gd name="connsiteX14" fmla="*/ 1430484 w 5200358"/>
              <a:gd name="connsiteY14" fmla="*/ 5353635 h 5655212"/>
              <a:gd name="connsiteX15" fmla="*/ 1257744 w 5200358"/>
              <a:gd name="connsiteY15" fmla="*/ 5247894 h 5655212"/>
              <a:gd name="connsiteX16" fmla="*/ 3689768 w 5200358"/>
              <a:gd name="connsiteY16" fmla="*/ 3659815 h 5655212"/>
              <a:gd name="connsiteX17" fmla="*/ 4777683 w 5200358"/>
              <a:gd name="connsiteY17" fmla="*/ 4370734 h 5655212"/>
              <a:gd name="connsiteX18" fmla="*/ 4664931 w 5200358"/>
              <a:gd name="connsiteY18" fmla="*/ 4546498 h 5655212"/>
              <a:gd name="connsiteX19" fmla="*/ 4070332 w 5200358"/>
              <a:gd name="connsiteY19" fmla="*/ 5160177 h 5655212"/>
              <a:gd name="connsiteX20" fmla="*/ 3878273 w 5200358"/>
              <a:gd name="connsiteY20" fmla="*/ 5287881 h 5655212"/>
              <a:gd name="connsiteX21" fmla="*/ 3289078 w 5200358"/>
              <a:gd name="connsiteY21" fmla="*/ 4121251 h 5655212"/>
              <a:gd name="connsiteX22" fmla="*/ 3357752 w 5200358"/>
              <a:gd name="connsiteY22" fmla="*/ 4069131 h 5655212"/>
              <a:gd name="connsiteX23" fmla="*/ 3632553 w 5200358"/>
              <a:gd name="connsiteY23" fmla="*/ 3756178 h 5655212"/>
              <a:gd name="connsiteX24" fmla="*/ 1495864 w 5200358"/>
              <a:gd name="connsiteY24" fmla="*/ 3630677 h 5655212"/>
              <a:gd name="connsiteX25" fmla="*/ 1541651 w 5200358"/>
              <a:gd name="connsiteY25" fmla="*/ 3714671 h 5655212"/>
              <a:gd name="connsiteX26" fmla="*/ 1816072 w 5200358"/>
              <a:gd name="connsiteY26" fmla="*/ 4046140 h 5655212"/>
              <a:gd name="connsiteX27" fmla="*/ 1867377 w 5200358"/>
              <a:gd name="connsiteY27" fmla="*/ 4087655 h 5655212"/>
              <a:gd name="connsiteX28" fmla="*/ 1188016 w 5200358"/>
              <a:gd name="connsiteY28" fmla="*/ 5200124 h 5655212"/>
              <a:gd name="connsiteX29" fmla="*/ 1031966 w 5200358"/>
              <a:gd name="connsiteY29" fmla="*/ 5083250 h 5655212"/>
              <a:gd name="connsiteX30" fmla="*/ 483123 w 5200358"/>
              <a:gd name="connsiteY30" fmla="*/ 4469665 h 5655212"/>
              <a:gd name="connsiteX31" fmla="*/ 383535 w 5200358"/>
              <a:gd name="connsiteY31" fmla="*/ 4300573 h 5655212"/>
              <a:gd name="connsiteX32" fmla="*/ 3896640 w 5200358"/>
              <a:gd name="connsiteY32" fmla="*/ 2912011 h 5655212"/>
              <a:gd name="connsiteX33" fmla="*/ 5196439 w 5200358"/>
              <a:gd name="connsiteY33" fmla="*/ 2912011 h 5655212"/>
              <a:gd name="connsiteX34" fmla="*/ 5186934 w 5200358"/>
              <a:gd name="connsiteY34" fmla="*/ 3116712 h 5655212"/>
              <a:gd name="connsiteX35" fmla="*/ 4915900 w 5200358"/>
              <a:gd name="connsiteY35" fmla="*/ 4114878 h 5655212"/>
              <a:gd name="connsiteX36" fmla="*/ 4819997 w 5200358"/>
              <a:gd name="connsiteY36" fmla="*/ 4297555 h 5655212"/>
              <a:gd name="connsiteX37" fmla="*/ 3728317 w 5200358"/>
              <a:gd name="connsiteY37" fmla="*/ 3584176 h 5655212"/>
              <a:gd name="connsiteX38" fmla="*/ 3758038 w 5200358"/>
              <a:gd name="connsiteY38" fmla="*/ 3523010 h 5655212"/>
              <a:gd name="connsiteX39" fmla="*/ 3893555 w 5200358"/>
              <a:gd name="connsiteY39" fmla="*/ 2983786 h 5655212"/>
              <a:gd name="connsiteX40" fmla="*/ 3920 w 5200358"/>
              <a:gd name="connsiteY40" fmla="*/ 2912011 h 5655212"/>
              <a:gd name="connsiteX41" fmla="*/ 1303717 w 5200358"/>
              <a:gd name="connsiteY41" fmla="*/ 2912011 h 5655212"/>
              <a:gd name="connsiteX42" fmla="*/ 1306802 w 5200358"/>
              <a:gd name="connsiteY42" fmla="*/ 2983786 h 5655212"/>
              <a:gd name="connsiteX43" fmla="*/ 1410500 w 5200358"/>
              <a:gd name="connsiteY43" fmla="*/ 3444579 h 5655212"/>
              <a:gd name="connsiteX44" fmla="*/ 1457943 w 5200358"/>
              <a:gd name="connsiteY44" fmla="*/ 3554983 h 5655212"/>
              <a:gd name="connsiteX45" fmla="*/ 340698 w 5200358"/>
              <a:gd name="connsiteY45" fmla="*/ 4227840 h 5655212"/>
              <a:gd name="connsiteX46" fmla="*/ 340591 w 5200358"/>
              <a:gd name="connsiteY46" fmla="*/ 4227659 h 5655212"/>
              <a:gd name="connsiteX47" fmla="*/ 13425 w 5200358"/>
              <a:gd name="connsiteY47" fmla="*/ 3116712 h 5655212"/>
              <a:gd name="connsiteX48" fmla="*/ 4924071 w 5200358"/>
              <a:gd name="connsiteY48" fmla="*/ 1566053 h 5655212"/>
              <a:gd name="connsiteX49" fmla="*/ 4979537 w 5200358"/>
              <a:gd name="connsiteY49" fmla="*/ 1685520 h 5655212"/>
              <a:gd name="connsiteX50" fmla="*/ 5186934 w 5200358"/>
              <a:gd name="connsiteY50" fmla="*/ 2538500 h 5655212"/>
              <a:gd name="connsiteX51" fmla="*/ 5200358 w 5200358"/>
              <a:gd name="connsiteY51" fmla="*/ 2827605 h 5655212"/>
              <a:gd name="connsiteX52" fmla="*/ 3900267 w 5200358"/>
              <a:gd name="connsiteY52" fmla="*/ 2827605 h 5655212"/>
              <a:gd name="connsiteX53" fmla="*/ 3893555 w 5200358"/>
              <a:gd name="connsiteY53" fmla="*/ 2671426 h 5655212"/>
              <a:gd name="connsiteX54" fmla="*/ 3807157 w 5200358"/>
              <a:gd name="connsiteY54" fmla="*/ 2258846 h 5655212"/>
              <a:gd name="connsiteX55" fmla="*/ 3800826 w 5200358"/>
              <a:gd name="connsiteY55" fmla="*/ 2242523 h 5655212"/>
              <a:gd name="connsiteX56" fmla="*/ 325808 w 5200358"/>
              <a:gd name="connsiteY56" fmla="*/ 1461570 h 5655212"/>
              <a:gd name="connsiteX57" fmla="*/ 1424071 w 5200358"/>
              <a:gd name="connsiteY57" fmla="*/ 2179251 h 5655212"/>
              <a:gd name="connsiteX58" fmla="*/ 1393200 w 5200358"/>
              <a:gd name="connsiteY58" fmla="*/ 2258846 h 5655212"/>
              <a:gd name="connsiteX59" fmla="*/ 1306802 w 5200358"/>
              <a:gd name="connsiteY59" fmla="*/ 2671426 h 5655212"/>
              <a:gd name="connsiteX60" fmla="*/ 1300089 w 5200358"/>
              <a:gd name="connsiteY60" fmla="*/ 2827605 h 5655212"/>
              <a:gd name="connsiteX61" fmla="*/ 0 w 5200358"/>
              <a:gd name="connsiteY61" fmla="*/ 2827605 h 5655212"/>
              <a:gd name="connsiteX62" fmla="*/ 13425 w 5200358"/>
              <a:gd name="connsiteY62" fmla="*/ 2538500 h 5655212"/>
              <a:gd name="connsiteX63" fmla="*/ 284458 w 5200358"/>
              <a:gd name="connsiteY63" fmla="*/ 1540334 h 5655212"/>
              <a:gd name="connsiteX64" fmla="*/ 4130546 w 5200358"/>
              <a:gd name="connsiteY64" fmla="*/ 543617 h 5655212"/>
              <a:gd name="connsiteX65" fmla="*/ 4168393 w 5200358"/>
              <a:gd name="connsiteY65" fmla="*/ 571963 h 5655212"/>
              <a:gd name="connsiteX66" fmla="*/ 4859768 w 5200358"/>
              <a:gd name="connsiteY66" fmla="*/ 1427554 h 5655212"/>
              <a:gd name="connsiteX67" fmla="*/ 4888320 w 5200358"/>
              <a:gd name="connsiteY67" fmla="*/ 1489053 h 5655212"/>
              <a:gd name="connsiteX68" fmla="*/ 3769847 w 5200358"/>
              <a:gd name="connsiteY68" fmla="*/ 2162649 h 5655212"/>
              <a:gd name="connsiteX69" fmla="*/ 3758038 w 5200358"/>
              <a:gd name="connsiteY69" fmla="*/ 2132202 h 5655212"/>
              <a:gd name="connsiteX70" fmla="*/ 3474328 w 5200358"/>
              <a:gd name="connsiteY70" fmla="*/ 1696911 h 5655212"/>
              <a:gd name="connsiteX71" fmla="*/ 3444201 w 5200358"/>
              <a:gd name="connsiteY71" fmla="*/ 1667522 h 5655212"/>
              <a:gd name="connsiteX72" fmla="*/ 1303521 w 5200358"/>
              <a:gd name="connsiteY72" fmla="*/ 377001 h 5655212"/>
              <a:gd name="connsiteX73" fmla="*/ 1894801 w 5200358"/>
              <a:gd name="connsiteY73" fmla="*/ 1547758 h 5655212"/>
              <a:gd name="connsiteX74" fmla="*/ 1827801 w 5200358"/>
              <a:gd name="connsiteY74" fmla="*/ 1598760 h 5655212"/>
              <a:gd name="connsiteX75" fmla="*/ 1500699 w 5200358"/>
              <a:gd name="connsiteY75" fmla="*/ 2012054 h 5655212"/>
              <a:gd name="connsiteX76" fmla="*/ 1457755 w 5200358"/>
              <a:gd name="connsiteY76" fmla="*/ 2100433 h 5655212"/>
              <a:gd name="connsiteX77" fmla="*/ 365222 w 5200358"/>
              <a:gd name="connsiteY77" fmla="*/ 1386496 h 5655212"/>
              <a:gd name="connsiteX78" fmla="*/ 401219 w 5200358"/>
              <a:gd name="connsiteY78" fmla="*/ 1317926 h 5655212"/>
              <a:gd name="connsiteX79" fmla="*/ 1188012 w 5200358"/>
              <a:gd name="connsiteY79" fmla="*/ 452963 h 5655212"/>
              <a:gd name="connsiteX80" fmla="*/ 2686929 w 5200358"/>
              <a:gd name="connsiteY80" fmla="*/ 3352 h 5655212"/>
              <a:gd name="connsiteX81" fmla="*/ 2787850 w 5200358"/>
              <a:gd name="connsiteY81" fmla="*/ 7252 h 5655212"/>
              <a:gd name="connsiteX82" fmla="*/ 3975165 w 5200358"/>
              <a:gd name="connsiteY82" fmla="*/ 427244 h 5655212"/>
              <a:gd name="connsiteX83" fmla="*/ 4062684 w 5200358"/>
              <a:gd name="connsiteY83" fmla="*/ 492792 h 5655212"/>
              <a:gd name="connsiteX84" fmla="*/ 3382083 w 5200358"/>
              <a:gd name="connsiteY84" fmla="*/ 1607292 h 5655212"/>
              <a:gd name="connsiteX85" fmla="*/ 3287671 w 5200358"/>
              <a:gd name="connsiteY85" fmla="*/ 1530894 h 5655212"/>
              <a:gd name="connsiteX86" fmla="*/ 2786046 w 5200358"/>
              <a:gd name="connsiteY86" fmla="*/ 1315584 h 5655212"/>
              <a:gd name="connsiteX87" fmla="*/ 2686929 w 5200358"/>
              <a:gd name="connsiteY87" fmla="*/ 1307322 h 5655212"/>
              <a:gd name="connsiteX88" fmla="*/ 2600179 w 5200358"/>
              <a:gd name="connsiteY88" fmla="*/ 0 h 5655212"/>
              <a:gd name="connsiteX89" fmla="*/ 2602523 w 5200358"/>
              <a:gd name="connsiteY89" fmla="*/ 91 h 5655212"/>
              <a:gd name="connsiteX90" fmla="*/ 2602523 w 5200358"/>
              <a:gd name="connsiteY90" fmla="*/ 1300287 h 5655212"/>
              <a:gd name="connsiteX91" fmla="*/ 2600178 w 5200358"/>
              <a:gd name="connsiteY91" fmla="*/ 1300091 h 5655212"/>
              <a:gd name="connsiteX92" fmla="*/ 1963288 w 5200358"/>
              <a:gd name="connsiteY92" fmla="*/ 1495625 h 5655212"/>
              <a:gd name="connsiteX93" fmla="*/ 1963103 w 5200358"/>
              <a:gd name="connsiteY93" fmla="*/ 1495766 h 5655212"/>
              <a:gd name="connsiteX94" fmla="*/ 1376194 w 5200358"/>
              <a:gd name="connsiteY94" fmla="*/ 333663 h 5655212"/>
              <a:gd name="connsiteX95" fmla="*/ 1470231 w 5200358"/>
              <a:gd name="connsiteY95" fmla="*/ 280231 h 5655212"/>
              <a:gd name="connsiteX96" fmla="*/ 2600179 w 5200358"/>
              <a:gd name="connsiteY96" fmla="*/ 0 h 565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5200358" h="5655212">
                <a:moveTo>
                  <a:pt x="3218963" y="4169652"/>
                </a:moveTo>
                <a:lnTo>
                  <a:pt x="3805815" y="5331642"/>
                </a:lnTo>
                <a:lnTo>
                  <a:pt x="3584636" y="5445518"/>
                </a:lnTo>
                <a:cubicBezTo>
                  <a:pt x="3326817" y="5560291"/>
                  <a:pt x="3048275" y="5631335"/>
                  <a:pt x="2756809" y="5650167"/>
                </a:cubicBezTo>
                <a:lnTo>
                  <a:pt x="2686929" y="5652418"/>
                </a:lnTo>
                <a:lnTo>
                  <a:pt x="2686929" y="4349093"/>
                </a:lnTo>
                <a:lnTo>
                  <a:pt x="2755583" y="4344322"/>
                </a:lnTo>
                <a:cubicBezTo>
                  <a:pt x="2889341" y="4325602"/>
                  <a:pt x="3016865" y="4283022"/>
                  <a:pt x="3134987" y="4220306"/>
                </a:cubicBezTo>
                <a:close/>
                <a:moveTo>
                  <a:pt x="1934911" y="4139018"/>
                </a:moveTo>
                <a:lnTo>
                  <a:pt x="2015331" y="4192206"/>
                </a:lnTo>
                <a:cubicBezTo>
                  <a:pt x="2191133" y="4296423"/>
                  <a:pt x="2389821" y="4355122"/>
                  <a:pt x="2600178" y="4355122"/>
                </a:cubicBezTo>
                <a:lnTo>
                  <a:pt x="2602523" y="4354959"/>
                </a:lnTo>
                <a:lnTo>
                  <a:pt x="2602523" y="5655137"/>
                </a:lnTo>
                <a:lnTo>
                  <a:pt x="2600179" y="5655212"/>
                </a:lnTo>
                <a:cubicBezTo>
                  <a:pt x="2179465" y="5655212"/>
                  <a:pt x="1782088" y="5546554"/>
                  <a:pt x="1430484" y="5353635"/>
                </a:cubicBezTo>
                <a:lnTo>
                  <a:pt x="1257744" y="5247894"/>
                </a:lnTo>
                <a:close/>
                <a:moveTo>
                  <a:pt x="3689768" y="3659815"/>
                </a:moveTo>
                <a:lnTo>
                  <a:pt x="4777683" y="4370734"/>
                </a:lnTo>
                <a:lnTo>
                  <a:pt x="4664931" y="4546498"/>
                </a:lnTo>
                <a:cubicBezTo>
                  <a:pt x="4497854" y="4783480"/>
                  <a:pt x="4297054" y="4990867"/>
                  <a:pt x="4070332" y="5160177"/>
                </a:cubicBezTo>
                <a:lnTo>
                  <a:pt x="3878273" y="5287881"/>
                </a:lnTo>
                <a:lnTo>
                  <a:pt x="3289078" y="4121251"/>
                </a:lnTo>
                <a:lnTo>
                  <a:pt x="3357752" y="4069131"/>
                </a:lnTo>
                <a:cubicBezTo>
                  <a:pt x="3461927" y="3981224"/>
                  <a:pt x="3554584" y="3875665"/>
                  <a:pt x="3632553" y="3756178"/>
                </a:cubicBezTo>
                <a:close/>
                <a:moveTo>
                  <a:pt x="1495864" y="3630677"/>
                </a:moveTo>
                <a:lnTo>
                  <a:pt x="1541651" y="3714671"/>
                </a:lnTo>
                <a:cubicBezTo>
                  <a:pt x="1618353" y="3840796"/>
                  <a:pt x="1710976" y="3952636"/>
                  <a:pt x="1816072" y="4046140"/>
                </a:cubicBezTo>
                <a:lnTo>
                  <a:pt x="1867377" y="4087655"/>
                </a:lnTo>
                <a:lnTo>
                  <a:pt x="1188016" y="5200124"/>
                </a:lnTo>
                <a:lnTo>
                  <a:pt x="1031966" y="5083250"/>
                </a:lnTo>
                <a:cubicBezTo>
                  <a:pt x="821774" y="4910165"/>
                  <a:pt x="636526" y="4703135"/>
                  <a:pt x="483123" y="4469665"/>
                </a:cubicBezTo>
                <a:lnTo>
                  <a:pt x="383535" y="4300573"/>
                </a:lnTo>
                <a:close/>
                <a:moveTo>
                  <a:pt x="3896640" y="2912011"/>
                </a:moveTo>
                <a:lnTo>
                  <a:pt x="5196439" y="2912011"/>
                </a:lnTo>
                <a:lnTo>
                  <a:pt x="5186934" y="3116712"/>
                </a:lnTo>
                <a:cubicBezTo>
                  <a:pt x="5153645" y="3473172"/>
                  <a:pt x="5059471" y="3810058"/>
                  <a:pt x="4915900" y="4114878"/>
                </a:cubicBezTo>
                <a:lnTo>
                  <a:pt x="4819997" y="4297555"/>
                </a:lnTo>
                <a:lnTo>
                  <a:pt x="3728317" y="3584176"/>
                </a:lnTo>
                <a:lnTo>
                  <a:pt x="3758038" y="3523010"/>
                </a:lnTo>
                <a:cubicBezTo>
                  <a:pt x="3829824" y="3358342"/>
                  <a:pt x="3876911" y="3176351"/>
                  <a:pt x="3893555" y="2983786"/>
                </a:cubicBezTo>
                <a:close/>
                <a:moveTo>
                  <a:pt x="3920" y="2912011"/>
                </a:moveTo>
                <a:lnTo>
                  <a:pt x="1303717" y="2912011"/>
                </a:lnTo>
                <a:lnTo>
                  <a:pt x="1306802" y="2983786"/>
                </a:lnTo>
                <a:cubicBezTo>
                  <a:pt x="1320846" y="3146262"/>
                  <a:pt x="1356562" y="3301211"/>
                  <a:pt x="1410500" y="3444579"/>
                </a:cubicBezTo>
                <a:lnTo>
                  <a:pt x="1457943" y="3554983"/>
                </a:lnTo>
                <a:lnTo>
                  <a:pt x="340698" y="4227840"/>
                </a:lnTo>
                <a:lnTo>
                  <a:pt x="340591" y="4227659"/>
                </a:lnTo>
                <a:cubicBezTo>
                  <a:pt x="165382" y="3893974"/>
                  <a:pt x="50875" y="3517729"/>
                  <a:pt x="13425" y="3116712"/>
                </a:cubicBezTo>
                <a:close/>
                <a:moveTo>
                  <a:pt x="4924071" y="1566053"/>
                </a:moveTo>
                <a:lnTo>
                  <a:pt x="4979537" y="1685520"/>
                </a:lnTo>
                <a:cubicBezTo>
                  <a:pt x="5087414" y="1950909"/>
                  <a:pt x="5158846" y="2237737"/>
                  <a:pt x="5186934" y="2538500"/>
                </a:cubicBezTo>
                <a:lnTo>
                  <a:pt x="5200358" y="2827605"/>
                </a:lnTo>
                <a:lnTo>
                  <a:pt x="3900267" y="2827605"/>
                </a:lnTo>
                <a:lnTo>
                  <a:pt x="3893555" y="2671426"/>
                </a:lnTo>
                <a:cubicBezTo>
                  <a:pt x="3881072" y="2527003"/>
                  <a:pt x="3851464" y="2388527"/>
                  <a:pt x="3807157" y="2258846"/>
                </a:cubicBezTo>
                <a:lnTo>
                  <a:pt x="3800826" y="2242523"/>
                </a:lnTo>
                <a:close/>
                <a:moveTo>
                  <a:pt x="325808" y="1461570"/>
                </a:moveTo>
                <a:lnTo>
                  <a:pt x="1424071" y="2179251"/>
                </a:lnTo>
                <a:lnTo>
                  <a:pt x="1393200" y="2258846"/>
                </a:lnTo>
                <a:cubicBezTo>
                  <a:pt x="1348892" y="2388527"/>
                  <a:pt x="1319285" y="2527003"/>
                  <a:pt x="1306802" y="2671426"/>
                </a:cubicBezTo>
                <a:lnTo>
                  <a:pt x="1300089" y="2827605"/>
                </a:lnTo>
                <a:lnTo>
                  <a:pt x="0" y="2827605"/>
                </a:lnTo>
                <a:lnTo>
                  <a:pt x="13425" y="2538500"/>
                </a:lnTo>
                <a:cubicBezTo>
                  <a:pt x="46714" y="2182041"/>
                  <a:pt x="140887" y="1845155"/>
                  <a:pt x="284458" y="1540334"/>
                </a:cubicBezTo>
                <a:close/>
                <a:moveTo>
                  <a:pt x="4130546" y="543617"/>
                </a:moveTo>
                <a:lnTo>
                  <a:pt x="4168393" y="571963"/>
                </a:lnTo>
                <a:cubicBezTo>
                  <a:pt x="4448648" y="802743"/>
                  <a:pt x="4684559" y="1093869"/>
                  <a:pt x="4859768" y="1427554"/>
                </a:cubicBezTo>
                <a:lnTo>
                  <a:pt x="4888320" y="1489053"/>
                </a:lnTo>
                <a:lnTo>
                  <a:pt x="3769847" y="2162649"/>
                </a:lnTo>
                <a:lnTo>
                  <a:pt x="3758038" y="2132202"/>
                </a:lnTo>
                <a:cubicBezTo>
                  <a:pt x="3686253" y="1967534"/>
                  <a:pt x="3589768" y="1820187"/>
                  <a:pt x="3474328" y="1696911"/>
                </a:cubicBezTo>
                <a:lnTo>
                  <a:pt x="3444201" y="1667522"/>
                </a:lnTo>
                <a:close/>
                <a:moveTo>
                  <a:pt x="1303521" y="377001"/>
                </a:moveTo>
                <a:lnTo>
                  <a:pt x="1894801" y="1547758"/>
                </a:lnTo>
                <a:lnTo>
                  <a:pt x="1827801" y="1598760"/>
                </a:lnTo>
                <a:cubicBezTo>
                  <a:pt x="1698227" y="1711375"/>
                  <a:pt x="1587093" y="1851606"/>
                  <a:pt x="1500699" y="2012054"/>
                </a:cubicBezTo>
                <a:lnTo>
                  <a:pt x="1457755" y="2100433"/>
                </a:lnTo>
                <a:lnTo>
                  <a:pt x="365222" y="1386496"/>
                </a:lnTo>
                <a:lnTo>
                  <a:pt x="401219" y="1317926"/>
                </a:lnTo>
                <a:cubicBezTo>
                  <a:pt x="602806" y="971418"/>
                  <a:pt x="871738" y="675845"/>
                  <a:pt x="1188012" y="452963"/>
                </a:cubicBezTo>
                <a:close/>
                <a:moveTo>
                  <a:pt x="2686929" y="3352"/>
                </a:moveTo>
                <a:lnTo>
                  <a:pt x="2787850" y="7252"/>
                </a:lnTo>
                <a:cubicBezTo>
                  <a:pt x="3221719" y="40903"/>
                  <a:pt x="3626148" y="190315"/>
                  <a:pt x="3975165" y="427244"/>
                </a:cubicBezTo>
                <a:lnTo>
                  <a:pt x="4062684" y="492792"/>
                </a:lnTo>
                <a:lnTo>
                  <a:pt x="3382083" y="1607292"/>
                </a:lnTo>
                <a:lnTo>
                  <a:pt x="3287671" y="1530894"/>
                </a:lnTo>
                <a:cubicBezTo>
                  <a:pt x="3138092" y="1421186"/>
                  <a:pt x="2968158" y="1346214"/>
                  <a:pt x="2786046" y="1315584"/>
                </a:cubicBezTo>
                <a:lnTo>
                  <a:pt x="2686929" y="1307322"/>
                </a:lnTo>
                <a:close/>
                <a:moveTo>
                  <a:pt x="2600179" y="0"/>
                </a:moveTo>
                <a:lnTo>
                  <a:pt x="2602523" y="91"/>
                </a:lnTo>
                <a:lnTo>
                  <a:pt x="2602523" y="1300287"/>
                </a:lnTo>
                <a:lnTo>
                  <a:pt x="2600178" y="1300091"/>
                </a:lnTo>
                <a:cubicBezTo>
                  <a:pt x="2368786" y="1300091"/>
                  <a:pt x="2151512" y="1371117"/>
                  <a:pt x="1963288" y="1495625"/>
                </a:cubicBezTo>
                <a:lnTo>
                  <a:pt x="1963103" y="1495766"/>
                </a:lnTo>
                <a:lnTo>
                  <a:pt x="1376194" y="333663"/>
                </a:lnTo>
                <a:lnTo>
                  <a:pt x="1470231" y="280231"/>
                </a:lnTo>
                <a:cubicBezTo>
                  <a:pt x="1811924" y="100662"/>
                  <a:pt x="2195242" y="0"/>
                  <a:pt x="2600179" y="0"/>
                </a:cubicBezTo>
                <a:close/>
              </a:path>
            </a:pathLst>
          </a:custGeom>
          <a:ln>
            <a:noFill/>
          </a:ln>
          <a:effectLst>
            <a:outerShdw blurRad="508000" sx="102000" sy="102000" algn="ctr" rotWithShape="0">
              <a:schemeClr val="tx1">
                <a:alpha val="7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endParaRPr>
          </a:p>
        </p:txBody>
      </p:sp>
      <p:sp>
        <p:nvSpPr>
          <p:cNvPr id="2" name="TextBox 1">
            <a:extLst>
              <a:ext uri="{FF2B5EF4-FFF2-40B4-BE49-F238E27FC236}">
                <a16:creationId xmlns:a16="http://schemas.microsoft.com/office/drawing/2014/main" id="{F5A796F4-2849-E118-EC9D-CC7C0DC70FD4}"/>
              </a:ext>
            </a:extLst>
          </p:cNvPr>
          <p:cNvSpPr txBox="1"/>
          <p:nvPr/>
        </p:nvSpPr>
        <p:spPr>
          <a:xfrm>
            <a:off x="1262063" y="1283375"/>
            <a:ext cx="4833937" cy="3970318"/>
          </a:xfrm>
          <a:prstGeom prst="rect">
            <a:avLst/>
          </a:prstGeom>
          <a:noFill/>
        </p:spPr>
        <p:txBody>
          <a:bodyPr wrap="square" rtlCol="0">
            <a:spAutoFit/>
          </a:bodyPr>
          <a:lstStyle/>
          <a:p>
            <a:r>
              <a:rPr lang="en-US" sz="3600" dirty="0">
                <a:solidFill>
                  <a:schemeClr val="bg1"/>
                </a:solidFill>
                <a:latin typeface="Calibri" panose="020F0502020204030204" pitchFamily="34" charset="0"/>
                <a:cs typeface="Calibri" panose="020F0502020204030204" pitchFamily="34" charset="0"/>
              </a:rPr>
              <a:t>    </a:t>
            </a:r>
            <a:r>
              <a:rPr lang="en-US" sz="3600" b="1" dirty="0">
                <a:solidFill>
                  <a:schemeClr val="bg1"/>
                </a:solidFill>
                <a:latin typeface="Calibri" panose="020F0502020204030204" pitchFamily="34" charset="0"/>
                <a:cs typeface="Calibri" panose="020F0502020204030204" pitchFamily="34" charset="0"/>
              </a:rPr>
              <a:t>PROJECT OVERVIEW:</a:t>
            </a:r>
          </a:p>
          <a:p>
            <a:endParaRPr lang="en-US" sz="3600"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The project involves creating a web-based digital portfolio that highlights my skills, projects, internships, and certificates. Built using HTML, CSS, and JavaScript, this portfolio combines modern design elements with interactive functionality. It serves as a centralized platform to present my professional and technical capabilities in web development and AI/ML to potential recruiters and peers.</a:t>
            </a:r>
          </a:p>
          <a:p>
            <a:r>
              <a:rPr lang="en-US" dirty="0">
                <a:solidFill>
                  <a:schemeClr val="bg1"/>
                </a:solidFill>
                <a:latin typeface="Calibri" panose="020F0502020204030204" pitchFamily="34" charset="0"/>
                <a:cs typeface="Calibri" panose="020F0502020204030204" pitchFamily="34" charset="0"/>
              </a:rPr>
              <a:t>.</a:t>
            </a:r>
            <a:endParaRPr lang="en-IN" dirty="0">
              <a:solidFill>
                <a:schemeClr val="bg1"/>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30512280-025F-36E2-CAEA-6E354F602AB2}"/>
              </a:ext>
            </a:extLst>
          </p:cNvPr>
          <p:cNvSpPr txBox="1"/>
          <p:nvPr/>
        </p:nvSpPr>
        <p:spPr>
          <a:xfrm>
            <a:off x="1262063" y="-4291249"/>
            <a:ext cx="4938712" cy="3970318"/>
          </a:xfrm>
          <a:prstGeom prst="rect">
            <a:avLst/>
          </a:prstGeom>
          <a:noFill/>
        </p:spPr>
        <p:txBody>
          <a:bodyPr wrap="square" rtlCol="0">
            <a:spAutoFit/>
          </a:bodyPr>
          <a:lstStyle/>
          <a:p>
            <a:r>
              <a:rPr lang="en-US" sz="3600" b="1" dirty="0">
                <a:solidFill>
                  <a:schemeClr val="bg1"/>
                </a:solidFill>
                <a:latin typeface="Calibri" panose="020F0502020204030204" pitchFamily="34" charset="0"/>
                <a:cs typeface="Calibri" panose="020F0502020204030204" pitchFamily="34" charset="0"/>
              </a:rPr>
              <a:t> Why Do We Need It?</a:t>
            </a:r>
          </a:p>
          <a:p>
            <a:endParaRPr lang="en-US" sz="3600"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Regulation: EU’s GDPR demands “right to explanation”.</a:t>
            </a:r>
          </a:p>
          <a:p>
            <a:endParaRPr lang="en-US"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Risk reduction: AI errors can cost lives/money.</a:t>
            </a:r>
          </a:p>
          <a:p>
            <a:endParaRPr lang="en-US"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Ethics: Prevent bias and discrimination.</a:t>
            </a:r>
          </a:p>
          <a:p>
            <a:endParaRPr lang="en-US"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Debugging: Helps data scientists improve models.</a:t>
            </a:r>
          </a:p>
          <a:p>
            <a:endParaRPr lang="en-US"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User trust = Higher adoption.</a:t>
            </a:r>
            <a:endParaRPr lang="en-IN" dirty="0">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B7831F83-316A-174A-F7EB-79604FC03292}"/>
              </a:ext>
            </a:extLst>
          </p:cNvPr>
          <p:cNvSpPr txBox="1"/>
          <p:nvPr/>
        </p:nvSpPr>
        <p:spPr>
          <a:xfrm>
            <a:off x="1500981" y="6857999"/>
            <a:ext cx="4356100" cy="4247317"/>
          </a:xfrm>
          <a:prstGeom prst="rect">
            <a:avLst/>
          </a:prstGeom>
          <a:noFill/>
        </p:spPr>
        <p:txBody>
          <a:bodyPr wrap="square" rtlCol="0">
            <a:spAutoFit/>
          </a:bodyPr>
          <a:lstStyle/>
          <a:p>
            <a:r>
              <a:rPr lang="en-IN" sz="3600" b="1" dirty="0">
                <a:solidFill>
                  <a:schemeClr val="bg1"/>
                </a:solidFill>
                <a:latin typeface="Calibri" panose="020F0502020204030204" pitchFamily="34" charset="0"/>
                <a:cs typeface="Calibri" panose="020F0502020204030204" pitchFamily="34" charset="0"/>
              </a:rPr>
              <a:t>Challenges in XAI</a:t>
            </a:r>
          </a:p>
          <a:p>
            <a:endParaRPr lang="en-IN" sz="3600" b="1" dirty="0">
              <a:solidFill>
                <a:schemeClr val="bg1"/>
              </a:solidFill>
              <a:latin typeface="Calibri" panose="020F0502020204030204" pitchFamily="34" charset="0"/>
              <a:cs typeface="Calibri" panose="020F0502020204030204" pitchFamily="34" charset="0"/>
            </a:endParaRPr>
          </a:p>
          <a:p>
            <a:r>
              <a:rPr lang="en-IN" dirty="0">
                <a:solidFill>
                  <a:schemeClr val="bg1"/>
                </a:solidFill>
                <a:latin typeface="Calibri" panose="020F0502020204030204" pitchFamily="34" charset="0"/>
                <a:cs typeface="Calibri" panose="020F0502020204030204" pitchFamily="34" charset="0"/>
              </a:rPr>
              <a:t>Deep learning = millions of parameters. Hard to simplify.</a:t>
            </a:r>
          </a:p>
          <a:p>
            <a:endParaRPr lang="en-IN" dirty="0">
              <a:solidFill>
                <a:schemeClr val="bg1"/>
              </a:solidFill>
              <a:latin typeface="Calibri" panose="020F0502020204030204" pitchFamily="34" charset="0"/>
              <a:cs typeface="Calibri" panose="020F0502020204030204" pitchFamily="34" charset="0"/>
            </a:endParaRPr>
          </a:p>
          <a:p>
            <a:r>
              <a:rPr lang="en-IN" dirty="0">
                <a:solidFill>
                  <a:schemeClr val="bg1"/>
                </a:solidFill>
                <a:latin typeface="Calibri" panose="020F0502020204030204" pitchFamily="34" charset="0"/>
                <a:cs typeface="Calibri" panose="020F0502020204030204" pitchFamily="34" charset="0"/>
              </a:rPr>
              <a:t>Accuracy vs. Explainability trade-</a:t>
            </a:r>
            <a:r>
              <a:rPr lang="en-IN" dirty="0" err="1">
                <a:solidFill>
                  <a:schemeClr val="bg1"/>
                </a:solidFill>
                <a:latin typeface="Calibri" panose="020F0502020204030204" pitchFamily="34" charset="0"/>
                <a:cs typeface="Calibri" panose="020F0502020204030204" pitchFamily="34" charset="0"/>
              </a:rPr>
              <a:t>off.Different</a:t>
            </a:r>
            <a:r>
              <a:rPr lang="en-IN" dirty="0">
                <a:solidFill>
                  <a:schemeClr val="bg1"/>
                </a:solidFill>
                <a:latin typeface="Calibri" panose="020F0502020204030204" pitchFamily="34" charset="0"/>
                <a:cs typeface="Calibri" panose="020F0502020204030204" pitchFamily="34" charset="0"/>
              </a:rPr>
              <a:t> users need different detail levels (developer vs. end-user).</a:t>
            </a:r>
          </a:p>
          <a:p>
            <a:endParaRPr lang="en-IN" dirty="0">
              <a:solidFill>
                <a:schemeClr val="bg1"/>
              </a:solidFill>
              <a:latin typeface="Calibri" panose="020F0502020204030204" pitchFamily="34" charset="0"/>
              <a:cs typeface="Calibri" panose="020F0502020204030204" pitchFamily="34" charset="0"/>
            </a:endParaRPr>
          </a:p>
          <a:p>
            <a:r>
              <a:rPr lang="en-IN" dirty="0">
                <a:solidFill>
                  <a:schemeClr val="bg1"/>
                </a:solidFill>
                <a:latin typeface="Calibri" panose="020F0502020204030204" pitchFamily="34" charset="0"/>
                <a:cs typeface="Calibri" panose="020F0502020204030204" pitchFamily="34" charset="0"/>
              </a:rPr>
              <a:t>Adversarial risk: Too much explanation can reveal secrets.</a:t>
            </a:r>
          </a:p>
          <a:p>
            <a:endParaRPr lang="en-IN" dirty="0">
              <a:solidFill>
                <a:schemeClr val="bg1"/>
              </a:solidFill>
              <a:latin typeface="Calibri" panose="020F0502020204030204" pitchFamily="34" charset="0"/>
              <a:cs typeface="Calibri" panose="020F0502020204030204" pitchFamily="34" charset="0"/>
            </a:endParaRPr>
          </a:p>
          <a:p>
            <a:r>
              <a:rPr lang="en-IN" dirty="0">
                <a:solidFill>
                  <a:schemeClr val="bg1"/>
                </a:solidFill>
                <a:latin typeface="Calibri" panose="020F0502020204030204" pitchFamily="34" charset="0"/>
                <a:cs typeface="Calibri" panose="020F0502020204030204" pitchFamily="34" charset="0"/>
              </a:rPr>
              <a:t>No single global standard yet.</a:t>
            </a:r>
          </a:p>
        </p:txBody>
      </p:sp>
    </p:spTree>
    <p:extLst>
      <p:ext uri="{BB962C8B-B14F-4D97-AF65-F5344CB8AC3E}">
        <p14:creationId xmlns:p14="http://schemas.microsoft.com/office/powerpoint/2010/main" val="265153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666C24A-AB4A-FF08-3403-EE6BB5AFAFCA}"/>
              </a:ext>
            </a:extLst>
          </p:cNvPr>
          <p:cNvSpPr/>
          <p:nvPr/>
        </p:nvSpPr>
        <p:spPr>
          <a:xfrm>
            <a:off x="0" y="-1"/>
            <a:ext cx="12192000" cy="6858000"/>
          </a:xfrm>
          <a:prstGeom prst="rect">
            <a:avLst/>
          </a:prstGeom>
          <a:gradFill flip="none" rotWithShape="1">
            <a:gsLst>
              <a:gs pos="0">
                <a:schemeClr val="tx1">
                  <a:alpha val="99000"/>
                </a:schemeClr>
              </a:gs>
              <a:gs pos="100000">
                <a:schemeClr val="tx1">
                  <a:alpha val="0"/>
                </a:schemeClr>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8" name="Freeform: Shape 7">
            <a:extLst>
              <a:ext uri="{FF2B5EF4-FFF2-40B4-BE49-F238E27FC236}">
                <a16:creationId xmlns:a16="http://schemas.microsoft.com/office/drawing/2014/main" id="{F3022507-51F2-E7F0-8922-D68DE40CD6C7}"/>
              </a:ext>
            </a:extLst>
          </p:cNvPr>
          <p:cNvSpPr/>
          <p:nvPr/>
        </p:nvSpPr>
        <p:spPr>
          <a:xfrm rot="9884848">
            <a:off x="6556118" y="-6406658"/>
            <a:ext cx="19734057" cy="19671315"/>
          </a:xfrm>
          <a:custGeom>
            <a:avLst/>
            <a:gdLst>
              <a:gd name="connsiteX0" fmla="*/ 3218963 w 5200358"/>
              <a:gd name="connsiteY0" fmla="*/ 4169652 h 5655212"/>
              <a:gd name="connsiteX1" fmla="*/ 3805815 w 5200358"/>
              <a:gd name="connsiteY1" fmla="*/ 5331642 h 5655212"/>
              <a:gd name="connsiteX2" fmla="*/ 3584636 w 5200358"/>
              <a:gd name="connsiteY2" fmla="*/ 5445518 h 5655212"/>
              <a:gd name="connsiteX3" fmla="*/ 2756809 w 5200358"/>
              <a:gd name="connsiteY3" fmla="*/ 5650167 h 5655212"/>
              <a:gd name="connsiteX4" fmla="*/ 2686929 w 5200358"/>
              <a:gd name="connsiteY4" fmla="*/ 5652418 h 5655212"/>
              <a:gd name="connsiteX5" fmla="*/ 2686929 w 5200358"/>
              <a:gd name="connsiteY5" fmla="*/ 4349093 h 5655212"/>
              <a:gd name="connsiteX6" fmla="*/ 2755583 w 5200358"/>
              <a:gd name="connsiteY6" fmla="*/ 4344322 h 5655212"/>
              <a:gd name="connsiteX7" fmla="*/ 3134987 w 5200358"/>
              <a:gd name="connsiteY7" fmla="*/ 4220306 h 5655212"/>
              <a:gd name="connsiteX8" fmla="*/ 1934911 w 5200358"/>
              <a:gd name="connsiteY8" fmla="*/ 4139018 h 5655212"/>
              <a:gd name="connsiteX9" fmla="*/ 2015331 w 5200358"/>
              <a:gd name="connsiteY9" fmla="*/ 4192206 h 5655212"/>
              <a:gd name="connsiteX10" fmla="*/ 2600178 w 5200358"/>
              <a:gd name="connsiteY10" fmla="*/ 4355122 h 5655212"/>
              <a:gd name="connsiteX11" fmla="*/ 2602523 w 5200358"/>
              <a:gd name="connsiteY11" fmla="*/ 4354959 h 5655212"/>
              <a:gd name="connsiteX12" fmla="*/ 2602523 w 5200358"/>
              <a:gd name="connsiteY12" fmla="*/ 5655137 h 5655212"/>
              <a:gd name="connsiteX13" fmla="*/ 2600179 w 5200358"/>
              <a:gd name="connsiteY13" fmla="*/ 5655212 h 5655212"/>
              <a:gd name="connsiteX14" fmla="*/ 1430484 w 5200358"/>
              <a:gd name="connsiteY14" fmla="*/ 5353635 h 5655212"/>
              <a:gd name="connsiteX15" fmla="*/ 1257744 w 5200358"/>
              <a:gd name="connsiteY15" fmla="*/ 5247894 h 5655212"/>
              <a:gd name="connsiteX16" fmla="*/ 3689768 w 5200358"/>
              <a:gd name="connsiteY16" fmla="*/ 3659815 h 5655212"/>
              <a:gd name="connsiteX17" fmla="*/ 4777683 w 5200358"/>
              <a:gd name="connsiteY17" fmla="*/ 4370734 h 5655212"/>
              <a:gd name="connsiteX18" fmla="*/ 4664931 w 5200358"/>
              <a:gd name="connsiteY18" fmla="*/ 4546498 h 5655212"/>
              <a:gd name="connsiteX19" fmla="*/ 4070332 w 5200358"/>
              <a:gd name="connsiteY19" fmla="*/ 5160177 h 5655212"/>
              <a:gd name="connsiteX20" fmla="*/ 3878273 w 5200358"/>
              <a:gd name="connsiteY20" fmla="*/ 5287881 h 5655212"/>
              <a:gd name="connsiteX21" fmla="*/ 3289078 w 5200358"/>
              <a:gd name="connsiteY21" fmla="*/ 4121251 h 5655212"/>
              <a:gd name="connsiteX22" fmla="*/ 3357752 w 5200358"/>
              <a:gd name="connsiteY22" fmla="*/ 4069131 h 5655212"/>
              <a:gd name="connsiteX23" fmla="*/ 3632553 w 5200358"/>
              <a:gd name="connsiteY23" fmla="*/ 3756178 h 5655212"/>
              <a:gd name="connsiteX24" fmla="*/ 1495864 w 5200358"/>
              <a:gd name="connsiteY24" fmla="*/ 3630677 h 5655212"/>
              <a:gd name="connsiteX25" fmla="*/ 1541651 w 5200358"/>
              <a:gd name="connsiteY25" fmla="*/ 3714671 h 5655212"/>
              <a:gd name="connsiteX26" fmla="*/ 1816072 w 5200358"/>
              <a:gd name="connsiteY26" fmla="*/ 4046140 h 5655212"/>
              <a:gd name="connsiteX27" fmla="*/ 1867377 w 5200358"/>
              <a:gd name="connsiteY27" fmla="*/ 4087655 h 5655212"/>
              <a:gd name="connsiteX28" fmla="*/ 1188016 w 5200358"/>
              <a:gd name="connsiteY28" fmla="*/ 5200124 h 5655212"/>
              <a:gd name="connsiteX29" fmla="*/ 1031966 w 5200358"/>
              <a:gd name="connsiteY29" fmla="*/ 5083250 h 5655212"/>
              <a:gd name="connsiteX30" fmla="*/ 483123 w 5200358"/>
              <a:gd name="connsiteY30" fmla="*/ 4469665 h 5655212"/>
              <a:gd name="connsiteX31" fmla="*/ 383535 w 5200358"/>
              <a:gd name="connsiteY31" fmla="*/ 4300573 h 5655212"/>
              <a:gd name="connsiteX32" fmla="*/ 3896640 w 5200358"/>
              <a:gd name="connsiteY32" fmla="*/ 2912011 h 5655212"/>
              <a:gd name="connsiteX33" fmla="*/ 5196439 w 5200358"/>
              <a:gd name="connsiteY33" fmla="*/ 2912011 h 5655212"/>
              <a:gd name="connsiteX34" fmla="*/ 5186934 w 5200358"/>
              <a:gd name="connsiteY34" fmla="*/ 3116712 h 5655212"/>
              <a:gd name="connsiteX35" fmla="*/ 4915900 w 5200358"/>
              <a:gd name="connsiteY35" fmla="*/ 4114878 h 5655212"/>
              <a:gd name="connsiteX36" fmla="*/ 4819997 w 5200358"/>
              <a:gd name="connsiteY36" fmla="*/ 4297555 h 5655212"/>
              <a:gd name="connsiteX37" fmla="*/ 3728317 w 5200358"/>
              <a:gd name="connsiteY37" fmla="*/ 3584176 h 5655212"/>
              <a:gd name="connsiteX38" fmla="*/ 3758038 w 5200358"/>
              <a:gd name="connsiteY38" fmla="*/ 3523010 h 5655212"/>
              <a:gd name="connsiteX39" fmla="*/ 3893555 w 5200358"/>
              <a:gd name="connsiteY39" fmla="*/ 2983786 h 5655212"/>
              <a:gd name="connsiteX40" fmla="*/ 3920 w 5200358"/>
              <a:gd name="connsiteY40" fmla="*/ 2912011 h 5655212"/>
              <a:gd name="connsiteX41" fmla="*/ 1303717 w 5200358"/>
              <a:gd name="connsiteY41" fmla="*/ 2912011 h 5655212"/>
              <a:gd name="connsiteX42" fmla="*/ 1306802 w 5200358"/>
              <a:gd name="connsiteY42" fmla="*/ 2983786 h 5655212"/>
              <a:gd name="connsiteX43" fmla="*/ 1410500 w 5200358"/>
              <a:gd name="connsiteY43" fmla="*/ 3444579 h 5655212"/>
              <a:gd name="connsiteX44" fmla="*/ 1457943 w 5200358"/>
              <a:gd name="connsiteY44" fmla="*/ 3554983 h 5655212"/>
              <a:gd name="connsiteX45" fmla="*/ 340698 w 5200358"/>
              <a:gd name="connsiteY45" fmla="*/ 4227840 h 5655212"/>
              <a:gd name="connsiteX46" fmla="*/ 340591 w 5200358"/>
              <a:gd name="connsiteY46" fmla="*/ 4227659 h 5655212"/>
              <a:gd name="connsiteX47" fmla="*/ 13425 w 5200358"/>
              <a:gd name="connsiteY47" fmla="*/ 3116712 h 5655212"/>
              <a:gd name="connsiteX48" fmla="*/ 4924071 w 5200358"/>
              <a:gd name="connsiteY48" fmla="*/ 1566053 h 5655212"/>
              <a:gd name="connsiteX49" fmla="*/ 4979537 w 5200358"/>
              <a:gd name="connsiteY49" fmla="*/ 1685520 h 5655212"/>
              <a:gd name="connsiteX50" fmla="*/ 5186934 w 5200358"/>
              <a:gd name="connsiteY50" fmla="*/ 2538500 h 5655212"/>
              <a:gd name="connsiteX51" fmla="*/ 5200358 w 5200358"/>
              <a:gd name="connsiteY51" fmla="*/ 2827605 h 5655212"/>
              <a:gd name="connsiteX52" fmla="*/ 3900267 w 5200358"/>
              <a:gd name="connsiteY52" fmla="*/ 2827605 h 5655212"/>
              <a:gd name="connsiteX53" fmla="*/ 3893555 w 5200358"/>
              <a:gd name="connsiteY53" fmla="*/ 2671426 h 5655212"/>
              <a:gd name="connsiteX54" fmla="*/ 3807157 w 5200358"/>
              <a:gd name="connsiteY54" fmla="*/ 2258846 h 5655212"/>
              <a:gd name="connsiteX55" fmla="*/ 3800826 w 5200358"/>
              <a:gd name="connsiteY55" fmla="*/ 2242523 h 5655212"/>
              <a:gd name="connsiteX56" fmla="*/ 325808 w 5200358"/>
              <a:gd name="connsiteY56" fmla="*/ 1461570 h 5655212"/>
              <a:gd name="connsiteX57" fmla="*/ 1424071 w 5200358"/>
              <a:gd name="connsiteY57" fmla="*/ 2179251 h 5655212"/>
              <a:gd name="connsiteX58" fmla="*/ 1393200 w 5200358"/>
              <a:gd name="connsiteY58" fmla="*/ 2258846 h 5655212"/>
              <a:gd name="connsiteX59" fmla="*/ 1306802 w 5200358"/>
              <a:gd name="connsiteY59" fmla="*/ 2671426 h 5655212"/>
              <a:gd name="connsiteX60" fmla="*/ 1300089 w 5200358"/>
              <a:gd name="connsiteY60" fmla="*/ 2827605 h 5655212"/>
              <a:gd name="connsiteX61" fmla="*/ 0 w 5200358"/>
              <a:gd name="connsiteY61" fmla="*/ 2827605 h 5655212"/>
              <a:gd name="connsiteX62" fmla="*/ 13425 w 5200358"/>
              <a:gd name="connsiteY62" fmla="*/ 2538500 h 5655212"/>
              <a:gd name="connsiteX63" fmla="*/ 284458 w 5200358"/>
              <a:gd name="connsiteY63" fmla="*/ 1540334 h 5655212"/>
              <a:gd name="connsiteX64" fmla="*/ 4130546 w 5200358"/>
              <a:gd name="connsiteY64" fmla="*/ 543617 h 5655212"/>
              <a:gd name="connsiteX65" fmla="*/ 4168393 w 5200358"/>
              <a:gd name="connsiteY65" fmla="*/ 571963 h 5655212"/>
              <a:gd name="connsiteX66" fmla="*/ 4859768 w 5200358"/>
              <a:gd name="connsiteY66" fmla="*/ 1427554 h 5655212"/>
              <a:gd name="connsiteX67" fmla="*/ 4888320 w 5200358"/>
              <a:gd name="connsiteY67" fmla="*/ 1489053 h 5655212"/>
              <a:gd name="connsiteX68" fmla="*/ 3769847 w 5200358"/>
              <a:gd name="connsiteY68" fmla="*/ 2162649 h 5655212"/>
              <a:gd name="connsiteX69" fmla="*/ 3758038 w 5200358"/>
              <a:gd name="connsiteY69" fmla="*/ 2132202 h 5655212"/>
              <a:gd name="connsiteX70" fmla="*/ 3474328 w 5200358"/>
              <a:gd name="connsiteY70" fmla="*/ 1696911 h 5655212"/>
              <a:gd name="connsiteX71" fmla="*/ 3444201 w 5200358"/>
              <a:gd name="connsiteY71" fmla="*/ 1667522 h 5655212"/>
              <a:gd name="connsiteX72" fmla="*/ 1303521 w 5200358"/>
              <a:gd name="connsiteY72" fmla="*/ 377001 h 5655212"/>
              <a:gd name="connsiteX73" fmla="*/ 1894801 w 5200358"/>
              <a:gd name="connsiteY73" fmla="*/ 1547758 h 5655212"/>
              <a:gd name="connsiteX74" fmla="*/ 1827801 w 5200358"/>
              <a:gd name="connsiteY74" fmla="*/ 1598760 h 5655212"/>
              <a:gd name="connsiteX75" fmla="*/ 1500699 w 5200358"/>
              <a:gd name="connsiteY75" fmla="*/ 2012054 h 5655212"/>
              <a:gd name="connsiteX76" fmla="*/ 1457755 w 5200358"/>
              <a:gd name="connsiteY76" fmla="*/ 2100433 h 5655212"/>
              <a:gd name="connsiteX77" fmla="*/ 365222 w 5200358"/>
              <a:gd name="connsiteY77" fmla="*/ 1386496 h 5655212"/>
              <a:gd name="connsiteX78" fmla="*/ 401219 w 5200358"/>
              <a:gd name="connsiteY78" fmla="*/ 1317926 h 5655212"/>
              <a:gd name="connsiteX79" fmla="*/ 1188012 w 5200358"/>
              <a:gd name="connsiteY79" fmla="*/ 452963 h 5655212"/>
              <a:gd name="connsiteX80" fmla="*/ 2686929 w 5200358"/>
              <a:gd name="connsiteY80" fmla="*/ 3352 h 5655212"/>
              <a:gd name="connsiteX81" fmla="*/ 2787850 w 5200358"/>
              <a:gd name="connsiteY81" fmla="*/ 7252 h 5655212"/>
              <a:gd name="connsiteX82" fmla="*/ 3975165 w 5200358"/>
              <a:gd name="connsiteY82" fmla="*/ 427244 h 5655212"/>
              <a:gd name="connsiteX83" fmla="*/ 4062684 w 5200358"/>
              <a:gd name="connsiteY83" fmla="*/ 492792 h 5655212"/>
              <a:gd name="connsiteX84" fmla="*/ 3382083 w 5200358"/>
              <a:gd name="connsiteY84" fmla="*/ 1607292 h 5655212"/>
              <a:gd name="connsiteX85" fmla="*/ 3287671 w 5200358"/>
              <a:gd name="connsiteY85" fmla="*/ 1530894 h 5655212"/>
              <a:gd name="connsiteX86" fmla="*/ 2786046 w 5200358"/>
              <a:gd name="connsiteY86" fmla="*/ 1315584 h 5655212"/>
              <a:gd name="connsiteX87" fmla="*/ 2686929 w 5200358"/>
              <a:gd name="connsiteY87" fmla="*/ 1307322 h 5655212"/>
              <a:gd name="connsiteX88" fmla="*/ 2600179 w 5200358"/>
              <a:gd name="connsiteY88" fmla="*/ 0 h 5655212"/>
              <a:gd name="connsiteX89" fmla="*/ 2602523 w 5200358"/>
              <a:gd name="connsiteY89" fmla="*/ 91 h 5655212"/>
              <a:gd name="connsiteX90" fmla="*/ 2602523 w 5200358"/>
              <a:gd name="connsiteY90" fmla="*/ 1300287 h 5655212"/>
              <a:gd name="connsiteX91" fmla="*/ 2600178 w 5200358"/>
              <a:gd name="connsiteY91" fmla="*/ 1300091 h 5655212"/>
              <a:gd name="connsiteX92" fmla="*/ 1963288 w 5200358"/>
              <a:gd name="connsiteY92" fmla="*/ 1495625 h 5655212"/>
              <a:gd name="connsiteX93" fmla="*/ 1963103 w 5200358"/>
              <a:gd name="connsiteY93" fmla="*/ 1495766 h 5655212"/>
              <a:gd name="connsiteX94" fmla="*/ 1376194 w 5200358"/>
              <a:gd name="connsiteY94" fmla="*/ 333663 h 5655212"/>
              <a:gd name="connsiteX95" fmla="*/ 1470231 w 5200358"/>
              <a:gd name="connsiteY95" fmla="*/ 280231 h 5655212"/>
              <a:gd name="connsiteX96" fmla="*/ 2600179 w 5200358"/>
              <a:gd name="connsiteY96" fmla="*/ 0 h 565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5200358" h="5655212">
                <a:moveTo>
                  <a:pt x="3218963" y="4169652"/>
                </a:moveTo>
                <a:lnTo>
                  <a:pt x="3805815" y="5331642"/>
                </a:lnTo>
                <a:lnTo>
                  <a:pt x="3584636" y="5445518"/>
                </a:lnTo>
                <a:cubicBezTo>
                  <a:pt x="3326817" y="5560291"/>
                  <a:pt x="3048275" y="5631335"/>
                  <a:pt x="2756809" y="5650167"/>
                </a:cubicBezTo>
                <a:lnTo>
                  <a:pt x="2686929" y="5652418"/>
                </a:lnTo>
                <a:lnTo>
                  <a:pt x="2686929" y="4349093"/>
                </a:lnTo>
                <a:lnTo>
                  <a:pt x="2755583" y="4344322"/>
                </a:lnTo>
                <a:cubicBezTo>
                  <a:pt x="2889341" y="4325602"/>
                  <a:pt x="3016865" y="4283022"/>
                  <a:pt x="3134987" y="4220306"/>
                </a:cubicBezTo>
                <a:close/>
                <a:moveTo>
                  <a:pt x="1934911" y="4139018"/>
                </a:moveTo>
                <a:lnTo>
                  <a:pt x="2015331" y="4192206"/>
                </a:lnTo>
                <a:cubicBezTo>
                  <a:pt x="2191133" y="4296423"/>
                  <a:pt x="2389821" y="4355122"/>
                  <a:pt x="2600178" y="4355122"/>
                </a:cubicBezTo>
                <a:lnTo>
                  <a:pt x="2602523" y="4354959"/>
                </a:lnTo>
                <a:lnTo>
                  <a:pt x="2602523" y="5655137"/>
                </a:lnTo>
                <a:lnTo>
                  <a:pt x="2600179" y="5655212"/>
                </a:lnTo>
                <a:cubicBezTo>
                  <a:pt x="2179465" y="5655212"/>
                  <a:pt x="1782088" y="5546554"/>
                  <a:pt x="1430484" y="5353635"/>
                </a:cubicBezTo>
                <a:lnTo>
                  <a:pt x="1257744" y="5247894"/>
                </a:lnTo>
                <a:close/>
                <a:moveTo>
                  <a:pt x="3689768" y="3659815"/>
                </a:moveTo>
                <a:lnTo>
                  <a:pt x="4777683" y="4370734"/>
                </a:lnTo>
                <a:lnTo>
                  <a:pt x="4664931" y="4546498"/>
                </a:lnTo>
                <a:cubicBezTo>
                  <a:pt x="4497854" y="4783480"/>
                  <a:pt x="4297054" y="4990867"/>
                  <a:pt x="4070332" y="5160177"/>
                </a:cubicBezTo>
                <a:lnTo>
                  <a:pt x="3878273" y="5287881"/>
                </a:lnTo>
                <a:lnTo>
                  <a:pt x="3289078" y="4121251"/>
                </a:lnTo>
                <a:lnTo>
                  <a:pt x="3357752" y="4069131"/>
                </a:lnTo>
                <a:cubicBezTo>
                  <a:pt x="3461927" y="3981224"/>
                  <a:pt x="3554584" y="3875665"/>
                  <a:pt x="3632553" y="3756178"/>
                </a:cubicBezTo>
                <a:close/>
                <a:moveTo>
                  <a:pt x="1495864" y="3630677"/>
                </a:moveTo>
                <a:lnTo>
                  <a:pt x="1541651" y="3714671"/>
                </a:lnTo>
                <a:cubicBezTo>
                  <a:pt x="1618353" y="3840796"/>
                  <a:pt x="1710976" y="3952636"/>
                  <a:pt x="1816072" y="4046140"/>
                </a:cubicBezTo>
                <a:lnTo>
                  <a:pt x="1867377" y="4087655"/>
                </a:lnTo>
                <a:lnTo>
                  <a:pt x="1188016" y="5200124"/>
                </a:lnTo>
                <a:lnTo>
                  <a:pt x="1031966" y="5083250"/>
                </a:lnTo>
                <a:cubicBezTo>
                  <a:pt x="821774" y="4910165"/>
                  <a:pt x="636526" y="4703135"/>
                  <a:pt x="483123" y="4469665"/>
                </a:cubicBezTo>
                <a:lnTo>
                  <a:pt x="383535" y="4300573"/>
                </a:lnTo>
                <a:close/>
                <a:moveTo>
                  <a:pt x="3896640" y="2912011"/>
                </a:moveTo>
                <a:lnTo>
                  <a:pt x="5196439" y="2912011"/>
                </a:lnTo>
                <a:lnTo>
                  <a:pt x="5186934" y="3116712"/>
                </a:lnTo>
                <a:cubicBezTo>
                  <a:pt x="5153645" y="3473172"/>
                  <a:pt x="5059471" y="3810058"/>
                  <a:pt x="4915900" y="4114878"/>
                </a:cubicBezTo>
                <a:lnTo>
                  <a:pt x="4819997" y="4297555"/>
                </a:lnTo>
                <a:lnTo>
                  <a:pt x="3728317" y="3584176"/>
                </a:lnTo>
                <a:lnTo>
                  <a:pt x="3758038" y="3523010"/>
                </a:lnTo>
                <a:cubicBezTo>
                  <a:pt x="3829824" y="3358342"/>
                  <a:pt x="3876911" y="3176351"/>
                  <a:pt x="3893555" y="2983786"/>
                </a:cubicBezTo>
                <a:close/>
                <a:moveTo>
                  <a:pt x="3920" y="2912011"/>
                </a:moveTo>
                <a:lnTo>
                  <a:pt x="1303717" y="2912011"/>
                </a:lnTo>
                <a:lnTo>
                  <a:pt x="1306802" y="2983786"/>
                </a:lnTo>
                <a:cubicBezTo>
                  <a:pt x="1320846" y="3146262"/>
                  <a:pt x="1356562" y="3301211"/>
                  <a:pt x="1410500" y="3444579"/>
                </a:cubicBezTo>
                <a:lnTo>
                  <a:pt x="1457943" y="3554983"/>
                </a:lnTo>
                <a:lnTo>
                  <a:pt x="340698" y="4227840"/>
                </a:lnTo>
                <a:lnTo>
                  <a:pt x="340591" y="4227659"/>
                </a:lnTo>
                <a:cubicBezTo>
                  <a:pt x="165382" y="3893974"/>
                  <a:pt x="50875" y="3517729"/>
                  <a:pt x="13425" y="3116712"/>
                </a:cubicBezTo>
                <a:close/>
                <a:moveTo>
                  <a:pt x="4924071" y="1566053"/>
                </a:moveTo>
                <a:lnTo>
                  <a:pt x="4979537" y="1685520"/>
                </a:lnTo>
                <a:cubicBezTo>
                  <a:pt x="5087414" y="1950909"/>
                  <a:pt x="5158846" y="2237737"/>
                  <a:pt x="5186934" y="2538500"/>
                </a:cubicBezTo>
                <a:lnTo>
                  <a:pt x="5200358" y="2827605"/>
                </a:lnTo>
                <a:lnTo>
                  <a:pt x="3900267" y="2827605"/>
                </a:lnTo>
                <a:lnTo>
                  <a:pt x="3893555" y="2671426"/>
                </a:lnTo>
                <a:cubicBezTo>
                  <a:pt x="3881072" y="2527003"/>
                  <a:pt x="3851464" y="2388527"/>
                  <a:pt x="3807157" y="2258846"/>
                </a:cubicBezTo>
                <a:lnTo>
                  <a:pt x="3800826" y="2242523"/>
                </a:lnTo>
                <a:close/>
                <a:moveTo>
                  <a:pt x="325808" y="1461570"/>
                </a:moveTo>
                <a:lnTo>
                  <a:pt x="1424071" y="2179251"/>
                </a:lnTo>
                <a:lnTo>
                  <a:pt x="1393200" y="2258846"/>
                </a:lnTo>
                <a:cubicBezTo>
                  <a:pt x="1348892" y="2388527"/>
                  <a:pt x="1319285" y="2527003"/>
                  <a:pt x="1306802" y="2671426"/>
                </a:cubicBezTo>
                <a:lnTo>
                  <a:pt x="1300089" y="2827605"/>
                </a:lnTo>
                <a:lnTo>
                  <a:pt x="0" y="2827605"/>
                </a:lnTo>
                <a:lnTo>
                  <a:pt x="13425" y="2538500"/>
                </a:lnTo>
                <a:cubicBezTo>
                  <a:pt x="46714" y="2182041"/>
                  <a:pt x="140887" y="1845155"/>
                  <a:pt x="284458" y="1540334"/>
                </a:cubicBezTo>
                <a:close/>
                <a:moveTo>
                  <a:pt x="4130546" y="543617"/>
                </a:moveTo>
                <a:lnTo>
                  <a:pt x="4168393" y="571963"/>
                </a:lnTo>
                <a:cubicBezTo>
                  <a:pt x="4448648" y="802743"/>
                  <a:pt x="4684559" y="1093869"/>
                  <a:pt x="4859768" y="1427554"/>
                </a:cubicBezTo>
                <a:lnTo>
                  <a:pt x="4888320" y="1489053"/>
                </a:lnTo>
                <a:lnTo>
                  <a:pt x="3769847" y="2162649"/>
                </a:lnTo>
                <a:lnTo>
                  <a:pt x="3758038" y="2132202"/>
                </a:lnTo>
                <a:cubicBezTo>
                  <a:pt x="3686253" y="1967534"/>
                  <a:pt x="3589768" y="1820187"/>
                  <a:pt x="3474328" y="1696911"/>
                </a:cubicBezTo>
                <a:lnTo>
                  <a:pt x="3444201" y="1667522"/>
                </a:lnTo>
                <a:close/>
                <a:moveTo>
                  <a:pt x="1303521" y="377001"/>
                </a:moveTo>
                <a:lnTo>
                  <a:pt x="1894801" y="1547758"/>
                </a:lnTo>
                <a:lnTo>
                  <a:pt x="1827801" y="1598760"/>
                </a:lnTo>
                <a:cubicBezTo>
                  <a:pt x="1698227" y="1711375"/>
                  <a:pt x="1587093" y="1851606"/>
                  <a:pt x="1500699" y="2012054"/>
                </a:cubicBezTo>
                <a:lnTo>
                  <a:pt x="1457755" y="2100433"/>
                </a:lnTo>
                <a:lnTo>
                  <a:pt x="365222" y="1386496"/>
                </a:lnTo>
                <a:lnTo>
                  <a:pt x="401219" y="1317926"/>
                </a:lnTo>
                <a:cubicBezTo>
                  <a:pt x="602806" y="971418"/>
                  <a:pt x="871738" y="675845"/>
                  <a:pt x="1188012" y="452963"/>
                </a:cubicBezTo>
                <a:close/>
                <a:moveTo>
                  <a:pt x="2686929" y="3352"/>
                </a:moveTo>
                <a:lnTo>
                  <a:pt x="2787850" y="7252"/>
                </a:lnTo>
                <a:cubicBezTo>
                  <a:pt x="3221719" y="40903"/>
                  <a:pt x="3626148" y="190315"/>
                  <a:pt x="3975165" y="427244"/>
                </a:cubicBezTo>
                <a:lnTo>
                  <a:pt x="4062684" y="492792"/>
                </a:lnTo>
                <a:lnTo>
                  <a:pt x="3382083" y="1607292"/>
                </a:lnTo>
                <a:lnTo>
                  <a:pt x="3287671" y="1530894"/>
                </a:lnTo>
                <a:cubicBezTo>
                  <a:pt x="3138092" y="1421186"/>
                  <a:pt x="2968158" y="1346214"/>
                  <a:pt x="2786046" y="1315584"/>
                </a:cubicBezTo>
                <a:lnTo>
                  <a:pt x="2686929" y="1307322"/>
                </a:lnTo>
                <a:close/>
                <a:moveTo>
                  <a:pt x="2600179" y="0"/>
                </a:moveTo>
                <a:lnTo>
                  <a:pt x="2602523" y="91"/>
                </a:lnTo>
                <a:lnTo>
                  <a:pt x="2602523" y="1300287"/>
                </a:lnTo>
                <a:lnTo>
                  <a:pt x="2600178" y="1300091"/>
                </a:lnTo>
                <a:cubicBezTo>
                  <a:pt x="2368786" y="1300091"/>
                  <a:pt x="2151512" y="1371117"/>
                  <a:pt x="1963288" y="1495625"/>
                </a:cubicBezTo>
                <a:lnTo>
                  <a:pt x="1963103" y="1495766"/>
                </a:lnTo>
                <a:lnTo>
                  <a:pt x="1376194" y="333663"/>
                </a:lnTo>
                <a:lnTo>
                  <a:pt x="1470231" y="280231"/>
                </a:lnTo>
                <a:cubicBezTo>
                  <a:pt x="1811924" y="100662"/>
                  <a:pt x="2195242" y="0"/>
                  <a:pt x="2600179" y="0"/>
                </a:cubicBezTo>
                <a:close/>
              </a:path>
            </a:pathLst>
          </a:custGeom>
          <a:ln>
            <a:noFill/>
          </a:ln>
          <a:effectLst>
            <a:outerShdw blurRad="508000" sx="102000" sy="102000" algn="ctr" rotWithShape="0">
              <a:schemeClr val="tx1">
                <a:alpha val="7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endParaRPr>
          </a:p>
        </p:txBody>
      </p:sp>
      <p:sp>
        <p:nvSpPr>
          <p:cNvPr id="2" name="TextBox 1">
            <a:extLst>
              <a:ext uri="{FF2B5EF4-FFF2-40B4-BE49-F238E27FC236}">
                <a16:creationId xmlns:a16="http://schemas.microsoft.com/office/drawing/2014/main" id="{293D235B-EA9C-C1AC-913D-AB1C800809BD}"/>
              </a:ext>
            </a:extLst>
          </p:cNvPr>
          <p:cNvSpPr txBox="1"/>
          <p:nvPr/>
        </p:nvSpPr>
        <p:spPr>
          <a:xfrm>
            <a:off x="1435100" y="1305341"/>
            <a:ext cx="4356100" cy="3693319"/>
          </a:xfrm>
          <a:prstGeom prst="rect">
            <a:avLst/>
          </a:prstGeom>
          <a:noFill/>
        </p:spPr>
        <p:txBody>
          <a:bodyPr wrap="square" rtlCol="0">
            <a:spAutoFit/>
          </a:bodyPr>
          <a:lstStyle/>
          <a:p>
            <a:r>
              <a:rPr lang="en-IN" sz="3600" b="1" dirty="0">
                <a:solidFill>
                  <a:schemeClr val="bg1"/>
                </a:solidFill>
                <a:latin typeface="Calibri" panose="020F0502020204030204" pitchFamily="34" charset="0"/>
                <a:cs typeface="Calibri" panose="020F0502020204030204" pitchFamily="34" charset="0"/>
              </a:rPr>
              <a:t>         END USERS</a:t>
            </a:r>
          </a:p>
          <a:p>
            <a:endParaRPr lang="en-IN" sz="3600" b="1"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This digital portfolio is designed for multiple end users including recruiters, internship coordinators, and mentors who are evaluating my technical skills and projects. Additionally, it serves as a reference for fellow students and peers in the field of computer science, who may seek inspiration or guidance in creating their own professional portfolios.</a:t>
            </a:r>
          </a:p>
        </p:txBody>
      </p:sp>
      <p:sp>
        <p:nvSpPr>
          <p:cNvPr id="7" name="TextBox 6">
            <a:extLst>
              <a:ext uri="{FF2B5EF4-FFF2-40B4-BE49-F238E27FC236}">
                <a16:creationId xmlns:a16="http://schemas.microsoft.com/office/drawing/2014/main" id="{0050038E-EF18-4201-91B8-1CCCB9F64906}"/>
              </a:ext>
            </a:extLst>
          </p:cNvPr>
          <p:cNvSpPr txBox="1"/>
          <p:nvPr/>
        </p:nvSpPr>
        <p:spPr>
          <a:xfrm>
            <a:off x="1435100" y="-4321012"/>
            <a:ext cx="4833937" cy="3970318"/>
          </a:xfrm>
          <a:prstGeom prst="rect">
            <a:avLst/>
          </a:prstGeom>
          <a:noFill/>
        </p:spPr>
        <p:txBody>
          <a:bodyPr wrap="square" rtlCol="0">
            <a:spAutoFit/>
          </a:bodyPr>
          <a:lstStyle/>
          <a:p>
            <a:r>
              <a:rPr lang="en-US" sz="3600" dirty="0">
                <a:solidFill>
                  <a:schemeClr val="bg1"/>
                </a:solidFill>
                <a:latin typeface="Calibri" panose="020F0502020204030204" pitchFamily="34" charset="0"/>
                <a:cs typeface="Calibri" panose="020F0502020204030204" pitchFamily="34" charset="0"/>
              </a:rPr>
              <a:t>    </a:t>
            </a:r>
            <a:r>
              <a:rPr lang="en-US" sz="3600" b="1" dirty="0">
                <a:solidFill>
                  <a:schemeClr val="bg1"/>
                </a:solidFill>
                <a:latin typeface="Calibri" panose="020F0502020204030204" pitchFamily="34" charset="0"/>
                <a:cs typeface="Calibri" panose="020F0502020204030204" pitchFamily="34" charset="0"/>
              </a:rPr>
              <a:t>Real-World Impact</a:t>
            </a:r>
          </a:p>
          <a:p>
            <a:endParaRPr lang="en-US" sz="3600"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Healthcare: Explaining cancer diagnosis (feature heatmaps).</a:t>
            </a:r>
          </a:p>
          <a:p>
            <a:endParaRPr lang="en-US"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Finance: Loan approval with clear reasons.</a:t>
            </a:r>
          </a:p>
          <a:p>
            <a:endParaRPr lang="en-US"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Self-driving cars: Post-incident analysis.</a:t>
            </a:r>
          </a:p>
          <a:p>
            <a:endParaRPr lang="en-US"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Defense &amp; Law: Transparent, auditable AI.</a:t>
            </a:r>
          </a:p>
          <a:p>
            <a:endParaRPr lang="en-US"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Cybersecurity: Explaining anomaly detection</a:t>
            </a:r>
            <a:r>
              <a:rPr lang="en-US" dirty="0"/>
              <a:t>.</a:t>
            </a:r>
            <a:endParaRPr lang="en-IN" dirty="0"/>
          </a:p>
        </p:txBody>
      </p:sp>
      <p:sp>
        <p:nvSpPr>
          <p:cNvPr id="9" name="TextBox 8">
            <a:extLst>
              <a:ext uri="{FF2B5EF4-FFF2-40B4-BE49-F238E27FC236}">
                <a16:creationId xmlns:a16="http://schemas.microsoft.com/office/drawing/2014/main" id="{CAC8F335-63D5-88D0-CAC6-52D3C7C91C4B}"/>
              </a:ext>
            </a:extLst>
          </p:cNvPr>
          <p:cNvSpPr txBox="1"/>
          <p:nvPr/>
        </p:nvSpPr>
        <p:spPr>
          <a:xfrm>
            <a:off x="1200150" y="6857999"/>
            <a:ext cx="4826000" cy="4524315"/>
          </a:xfrm>
          <a:prstGeom prst="rect">
            <a:avLst/>
          </a:prstGeom>
          <a:noFill/>
        </p:spPr>
        <p:txBody>
          <a:bodyPr wrap="square" rtlCol="0">
            <a:spAutoFit/>
          </a:bodyPr>
          <a:lstStyle/>
          <a:p>
            <a:r>
              <a:rPr lang="en-US" sz="3600" b="1" dirty="0">
                <a:solidFill>
                  <a:schemeClr val="bg1"/>
                </a:solidFill>
                <a:latin typeface="Calibri" panose="020F0502020204030204" pitchFamily="34" charset="0"/>
                <a:cs typeface="Calibri" panose="020F0502020204030204" pitchFamily="34" charset="0"/>
              </a:rPr>
              <a:t>Key Techniques in XAI</a:t>
            </a:r>
          </a:p>
          <a:p>
            <a:endParaRPr lang="en-US" sz="3600" b="1"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LIME – Local surrogate models to explain predictions.</a:t>
            </a:r>
          </a:p>
          <a:p>
            <a:endParaRPr lang="en-US"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SHAP – Game theory-based feature attribution.</a:t>
            </a:r>
          </a:p>
          <a:p>
            <a:endParaRPr lang="en-US"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Counterfactuals – “What if this input changed?”</a:t>
            </a:r>
          </a:p>
          <a:p>
            <a:endParaRPr lang="en-US"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Saliency/Attention Maps – Visual explanation for images/text.</a:t>
            </a:r>
          </a:p>
          <a:p>
            <a:endParaRPr lang="en-US"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Rule-based Models &amp; Decision Trees – Human-readable.</a:t>
            </a:r>
            <a:endParaRPr lang="en-IN"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22237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666C24A-AB4A-FF08-3403-EE6BB5AFAFCA}"/>
              </a:ext>
            </a:extLst>
          </p:cNvPr>
          <p:cNvSpPr/>
          <p:nvPr/>
        </p:nvSpPr>
        <p:spPr>
          <a:xfrm>
            <a:off x="0" y="-1"/>
            <a:ext cx="12192000" cy="6858000"/>
          </a:xfrm>
          <a:prstGeom prst="rect">
            <a:avLst/>
          </a:prstGeom>
          <a:gradFill flip="none" rotWithShape="1">
            <a:gsLst>
              <a:gs pos="0">
                <a:schemeClr val="tx1">
                  <a:alpha val="99000"/>
                </a:schemeClr>
              </a:gs>
              <a:gs pos="100000">
                <a:schemeClr val="tx1">
                  <a:alpha val="0"/>
                </a:schemeClr>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8" name="Freeform: Shape 7">
            <a:extLst>
              <a:ext uri="{FF2B5EF4-FFF2-40B4-BE49-F238E27FC236}">
                <a16:creationId xmlns:a16="http://schemas.microsoft.com/office/drawing/2014/main" id="{F3022507-51F2-E7F0-8922-D68DE40CD6C7}"/>
              </a:ext>
            </a:extLst>
          </p:cNvPr>
          <p:cNvSpPr/>
          <p:nvPr/>
        </p:nvSpPr>
        <p:spPr>
          <a:xfrm rot="8096216">
            <a:off x="6556118" y="-6406658"/>
            <a:ext cx="19734057" cy="19671315"/>
          </a:xfrm>
          <a:custGeom>
            <a:avLst/>
            <a:gdLst>
              <a:gd name="connsiteX0" fmla="*/ 3218963 w 5200358"/>
              <a:gd name="connsiteY0" fmla="*/ 4169652 h 5655212"/>
              <a:gd name="connsiteX1" fmla="*/ 3805815 w 5200358"/>
              <a:gd name="connsiteY1" fmla="*/ 5331642 h 5655212"/>
              <a:gd name="connsiteX2" fmla="*/ 3584636 w 5200358"/>
              <a:gd name="connsiteY2" fmla="*/ 5445518 h 5655212"/>
              <a:gd name="connsiteX3" fmla="*/ 2756809 w 5200358"/>
              <a:gd name="connsiteY3" fmla="*/ 5650167 h 5655212"/>
              <a:gd name="connsiteX4" fmla="*/ 2686929 w 5200358"/>
              <a:gd name="connsiteY4" fmla="*/ 5652418 h 5655212"/>
              <a:gd name="connsiteX5" fmla="*/ 2686929 w 5200358"/>
              <a:gd name="connsiteY5" fmla="*/ 4349093 h 5655212"/>
              <a:gd name="connsiteX6" fmla="*/ 2755583 w 5200358"/>
              <a:gd name="connsiteY6" fmla="*/ 4344322 h 5655212"/>
              <a:gd name="connsiteX7" fmla="*/ 3134987 w 5200358"/>
              <a:gd name="connsiteY7" fmla="*/ 4220306 h 5655212"/>
              <a:gd name="connsiteX8" fmla="*/ 1934911 w 5200358"/>
              <a:gd name="connsiteY8" fmla="*/ 4139018 h 5655212"/>
              <a:gd name="connsiteX9" fmla="*/ 2015331 w 5200358"/>
              <a:gd name="connsiteY9" fmla="*/ 4192206 h 5655212"/>
              <a:gd name="connsiteX10" fmla="*/ 2600178 w 5200358"/>
              <a:gd name="connsiteY10" fmla="*/ 4355122 h 5655212"/>
              <a:gd name="connsiteX11" fmla="*/ 2602523 w 5200358"/>
              <a:gd name="connsiteY11" fmla="*/ 4354959 h 5655212"/>
              <a:gd name="connsiteX12" fmla="*/ 2602523 w 5200358"/>
              <a:gd name="connsiteY12" fmla="*/ 5655137 h 5655212"/>
              <a:gd name="connsiteX13" fmla="*/ 2600179 w 5200358"/>
              <a:gd name="connsiteY13" fmla="*/ 5655212 h 5655212"/>
              <a:gd name="connsiteX14" fmla="*/ 1430484 w 5200358"/>
              <a:gd name="connsiteY14" fmla="*/ 5353635 h 5655212"/>
              <a:gd name="connsiteX15" fmla="*/ 1257744 w 5200358"/>
              <a:gd name="connsiteY15" fmla="*/ 5247894 h 5655212"/>
              <a:gd name="connsiteX16" fmla="*/ 3689768 w 5200358"/>
              <a:gd name="connsiteY16" fmla="*/ 3659815 h 5655212"/>
              <a:gd name="connsiteX17" fmla="*/ 4777683 w 5200358"/>
              <a:gd name="connsiteY17" fmla="*/ 4370734 h 5655212"/>
              <a:gd name="connsiteX18" fmla="*/ 4664931 w 5200358"/>
              <a:gd name="connsiteY18" fmla="*/ 4546498 h 5655212"/>
              <a:gd name="connsiteX19" fmla="*/ 4070332 w 5200358"/>
              <a:gd name="connsiteY19" fmla="*/ 5160177 h 5655212"/>
              <a:gd name="connsiteX20" fmla="*/ 3878273 w 5200358"/>
              <a:gd name="connsiteY20" fmla="*/ 5287881 h 5655212"/>
              <a:gd name="connsiteX21" fmla="*/ 3289078 w 5200358"/>
              <a:gd name="connsiteY21" fmla="*/ 4121251 h 5655212"/>
              <a:gd name="connsiteX22" fmla="*/ 3357752 w 5200358"/>
              <a:gd name="connsiteY22" fmla="*/ 4069131 h 5655212"/>
              <a:gd name="connsiteX23" fmla="*/ 3632553 w 5200358"/>
              <a:gd name="connsiteY23" fmla="*/ 3756178 h 5655212"/>
              <a:gd name="connsiteX24" fmla="*/ 1495864 w 5200358"/>
              <a:gd name="connsiteY24" fmla="*/ 3630677 h 5655212"/>
              <a:gd name="connsiteX25" fmla="*/ 1541651 w 5200358"/>
              <a:gd name="connsiteY25" fmla="*/ 3714671 h 5655212"/>
              <a:gd name="connsiteX26" fmla="*/ 1816072 w 5200358"/>
              <a:gd name="connsiteY26" fmla="*/ 4046140 h 5655212"/>
              <a:gd name="connsiteX27" fmla="*/ 1867377 w 5200358"/>
              <a:gd name="connsiteY27" fmla="*/ 4087655 h 5655212"/>
              <a:gd name="connsiteX28" fmla="*/ 1188016 w 5200358"/>
              <a:gd name="connsiteY28" fmla="*/ 5200124 h 5655212"/>
              <a:gd name="connsiteX29" fmla="*/ 1031966 w 5200358"/>
              <a:gd name="connsiteY29" fmla="*/ 5083250 h 5655212"/>
              <a:gd name="connsiteX30" fmla="*/ 483123 w 5200358"/>
              <a:gd name="connsiteY30" fmla="*/ 4469665 h 5655212"/>
              <a:gd name="connsiteX31" fmla="*/ 383535 w 5200358"/>
              <a:gd name="connsiteY31" fmla="*/ 4300573 h 5655212"/>
              <a:gd name="connsiteX32" fmla="*/ 3896640 w 5200358"/>
              <a:gd name="connsiteY32" fmla="*/ 2912011 h 5655212"/>
              <a:gd name="connsiteX33" fmla="*/ 5196439 w 5200358"/>
              <a:gd name="connsiteY33" fmla="*/ 2912011 h 5655212"/>
              <a:gd name="connsiteX34" fmla="*/ 5186934 w 5200358"/>
              <a:gd name="connsiteY34" fmla="*/ 3116712 h 5655212"/>
              <a:gd name="connsiteX35" fmla="*/ 4915900 w 5200358"/>
              <a:gd name="connsiteY35" fmla="*/ 4114878 h 5655212"/>
              <a:gd name="connsiteX36" fmla="*/ 4819997 w 5200358"/>
              <a:gd name="connsiteY36" fmla="*/ 4297555 h 5655212"/>
              <a:gd name="connsiteX37" fmla="*/ 3728317 w 5200358"/>
              <a:gd name="connsiteY37" fmla="*/ 3584176 h 5655212"/>
              <a:gd name="connsiteX38" fmla="*/ 3758038 w 5200358"/>
              <a:gd name="connsiteY38" fmla="*/ 3523010 h 5655212"/>
              <a:gd name="connsiteX39" fmla="*/ 3893555 w 5200358"/>
              <a:gd name="connsiteY39" fmla="*/ 2983786 h 5655212"/>
              <a:gd name="connsiteX40" fmla="*/ 3920 w 5200358"/>
              <a:gd name="connsiteY40" fmla="*/ 2912011 h 5655212"/>
              <a:gd name="connsiteX41" fmla="*/ 1303717 w 5200358"/>
              <a:gd name="connsiteY41" fmla="*/ 2912011 h 5655212"/>
              <a:gd name="connsiteX42" fmla="*/ 1306802 w 5200358"/>
              <a:gd name="connsiteY42" fmla="*/ 2983786 h 5655212"/>
              <a:gd name="connsiteX43" fmla="*/ 1410500 w 5200358"/>
              <a:gd name="connsiteY43" fmla="*/ 3444579 h 5655212"/>
              <a:gd name="connsiteX44" fmla="*/ 1457943 w 5200358"/>
              <a:gd name="connsiteY44" fmla="*/ 3554983 h 5655212"/>
              <a:gd name="connsiteX45" fmla="*/ 340698 w 5200358"/>
              <a:gd name="connsiteY45" fmla="*/ 4227840 h 5655212"/>
              <a:gd name="connsiteX46" fmla="*/ 340591 w 5200358"/>
              <a:gd name="connsiteY46" fmla="*/ 4227659 h 5655212"/>
              <a:gd name="connsiteX47" fmla="*/ 13425 w 5200358"/>
              <a:gd name="connsiteY47" fmla="*/ 3116712 h 5655212"/>
              <a:gd name="connsiteX48" fmla="*/ 4924071 w 5200358"/>
              <a:gd name="connsiteY48" fmla="*/ 1566053 h 5655212"/>
              <a:gd name="connsiteX49" fmla="*/ 4979537 w 5200358"/>
              <a:gd name="connsiteY49" fmla="*/ 1685520 h 5655212"/>
              <a:gd name="connsiteX50" fmla="*/ 5186934 w 5200358"/>
              <a:gd name="connsiteY50" fmla="*/ 2538500 h 5655212"/>
              <a:gd name="connsiteX51" fmla="*/ 5200358 w 5200358"/>
              <a:gd name="connsiteY51" fmla="*/ 2827605 h 5655212"/>
              <a:gd name="connsiteX52" fmla="*/ 3900267 w 5200358"/>
              <a:gd name="connsiteY52" fmla="*/ 2827605 h 5655212"/>
              <a:gd name="connsiteX53" fmla="*/ 3893555 w 5200358"/>
              <a:gd name="connsiteY53" fmla="*/ 2671426 h 5655212"/>
              <a:gd name="connsiteX54" fmla="*/ 3807157 w 5200358"/>
              <a:gd name="connsiteY54" fmla="*/ 2258846 h 5655212"/>
              <a:gd name="connsiteX55" fmla="*/ 3800826 w 5200358"/>
              <a:gd name="connsiteY55" fmla="*/ 2242523 h 5655212"/>
              <a:gd name="connsiteX56" fmla="*/ 325808 w 5200358"/>
              <a:gd name="connsiteY56" fmla="*/ 1461570 h 5655212"/>
              <a:gd name="connsiteX57" fmla="*/ 1424071 w 5200358"/>
              <a:gd name="connsiteY57" fmla="*/ 2179251 h 5655212"/>
              <a:gd name="connsiteX58" fmla="*/ 1393200 w 5200358"/>
              <a:gd name="connsiteY58" fmla="*/ 2258846 h 5655212"/>
              <a:gd name="connsiteX59" fmla="*/ 1306802 w 5200358"/>
              <a:gd name="connsiteY59" fmla="*/ 2671426 h 5655212"/>
              <a:gd name="connsiteX60" fmla="*/ 1300089 w 5200358"/>
              <a:gd name="connsiteY60" fmla="*/ 2827605 h 5655212"/>
              <a:gd name="connsiteX61" fmla="*/ 0 w 5200358"/>
              <a:gd name="connsiteY61" fmla="*/ 2827605 h 5655212"/>
              <a:gd name="connsiteX62" fmla="*/ 13425 w 5200358"/>
              <a:gd name="connsiteY62" fmla="*/ 2538500 h 5655212"/>
              <a:gd name="connsiteX63" fmla="*/ 284458 w 5200358"/>
              <a:gd name="connsiteY63" fmla="*/ 1540334 h 5655212"/>
              <a:gd name="connsiteX64" fmla="*/ 4130546 w 5200358"/>
              <a:gd name="connsiteY64" fmla="*/ 543617 h 5655212"/>
              <a:gd name="connsiteX65" fmla="*/ 4168393 w 5200358"/>
              <a:gd name="connsiteY65" fmla="*/ 571963 h 5655212"/>
              <a:gd name="connsiteX66" fmla="*/ 4859768 w 5200358"/>
              <a:gd name="connsiteY66" fmla="*/ 1427554 h 5655212"/>
              <a:gd name="connsiteX67" fmla="*/ 4888320 w 5200358"/>
              <a:gd name="connsiteY67" fmla="*/ 1489053 h 5655212"/>
              <a:gd name="connsiteX68" fmla="*/ 3769847 w 5200358"/>
              <a:gd name="connsiteY68" fmla="*/ 2162649 h 5655212"/>
              <a:gd name="connsiteX69" fmla="*/ 3758038 w 5200358"/>
              <a:gd name="connsiteY69" fmla="*/ 2132202 h 5655212"/>
              <a:gd name="connsiteX70" fmla="*/ 3474328 w 5200358"/>
              <a:gd name="connsiteY70" fmla="*/ 1696911 h 5655212"/>
              <a:gd name="connsiteX71" fmla="*/ 3444201 w 5200358"/>
              <a:gd name="connsiteY71" fmla="*/ 1667522 h 5655212"/>
              <a:gd name="connsiteX72" fmla="*/ 1303521 w 5200358"/>
              <a:gd name="connsiteY72" fmla="*/ 377001 h 5655212"/>
              <a:gd name="connsiteX73" fmla="*/ 1894801 w 5200358"/>
              <a:gd name="connsiteY73" fmla="*/ 1547758 h 5655212"/>
              <a:gd name="connsiteX74" fmla="*/ 1827801 w 5200358"/>
              <a:gd name="connsiteY74" fmla="*/ 1598760 h 5655212"/>
              <a:gd name="connsiteX75" fmla="*/ 1500699 w 5200358"/>
              <a:gd name="connsiteY75" fmla="*/ 2012054 h 5655212"/>
              <a:gd name="connsiteX76" fmla="*/ 1457755 w 5200358"/>
              <a:gd name="connsiteY76" fmla="*/ 2100433 h 5655212"/>
              <a:gd name="connsiteX77" fmla="*/ 365222 w 5200358"/>
              <a:gd name="connsiteY77" fmla="*/ 1386496 h 5655212"/>
              <a:gd name="connsiteX78" fmla="*/ 401219 w 5200358"/>
              <a:gd name="connsiteY78" fmla="*/ 1317926 h 5655212"/>
              <a:gd name="connsiteX79" fmla="*/ 1188012 w 5200358"/>
              <a:gd name="connsiteY79" fmla="*/ 452963 h 5655212"/>
              <a:gd name="connsiteX80" fmla="*/ 2686929 w 5200358"/>
              <a:gd name="connsiteY80" fmla="*/ 3352 h 5655212"/>
              <a:gd name="connsiteX81" fmla="*/ 2787850 w 5200358"/>
              <a:gd name="connsiteY81" fmla="*/ 7252 h 5655212"/>
              <a:gd name="connsiteX82" fmla="*/ 3975165 w 5200358"/>
              <a:gd name="connsiteY82" fmla="*/ 427244 h 5655212"/>
              <a:gd name="connsiteX83" fmla="*/ 4062684 w 5200358"/>
              <a:gd name="connsiteY83" fmla="*/ 492792 h 5655212"/>
              <a:gd name="connsiteX84" fmla="*/ 3382083 w 5200358"/>
              <a:gd name="connsiteY84" fmla="*/ 1607292 h 5655212"/>
              <a:gd name="connsiteX85" fmla="*/ 3287671 w 5200358"/>
              <a:gd name="connsiteY85" fmla="*/ 1530894 h 5655212"/>
              <a:gd name="connsiteX86" fmla="*/ 2786046 w 5200358"/>
              <a:gd name="connsiteY86" fmla="*/ 1315584 h 5655212"/>
              <a:gd name="connsiteX87" fmla="*/ 2686929 w 5200358"/>
              <a:gd name="connsiteY87" fmla="*/ 1307322 h 5655212"/>
              <a:gd name="connsiteX88" fmla="*/ 2600179 w 5200358"/>
              <a:gd name="connsiteY88" fmla="*/ 0 h 5655212"/>
              <a:gd name="connsiteX89" fmla="*/ 2602523 w 5200358"/>
              <a:gd name="connsiteY89" fmla="*/ 91 h 5655212"/>
              <a:gd name="connsiteX90" fmla="*/ 2602523 w 5200358"/>
              <a:gd name="connsiteY90" fmla="*/ 1300287 h 5655212"/>
              <a:gd name="connsiteX91" fmla="*/ 2600178 w 5200358"/>
              <a:gd name="connsiteY91" fmla="*/ 1300091 h 5655212"/>
              <a:gd name="connsiteX92" fmla="*/ 1963288 w 5200358"/>
              <a:gd name="connsiteY92" fmla="*/ 1495625 h 5655212"/>
              <a:gd name="connsiteX93" fmla="*/ 1963103 w 5200358"/>
              <a:gd name="connsiteY93" fmla="*/ 1495766 h 5655212"/>
              <a:gd name="connsiteX94" fmla="*/ 1376194 w 5200358"/>
              <a:gd name="connsiteY94" fmla="*/ 333663 h 5655212"/>
              <a:gd name="connsiteX95" fmla="*/ 1470231 w 5200358"/>
              <a:gd name="connsiteY95" fmla="*/ 280231 h 5655212"/>
              <a:gd name="connsiteX96" fmla="*/ 2600179 w 5200358"/>
              <a:gd name="connsiteY96" fmla="*/ 0 h 565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5200358" h="5655212">
                <a:moveTo>
                  <a:pt x="3218963" y="4169652"/>
                </a:moveTo>
                <a:lnTo>
                  <a:pt x="3805815" y="5331642"/>
                </a:lnTo>
                <a:lnTo>
                  <a:pt x="3584636" y="5445518"/>
                </a:lnTo>
                <a:cubicBezTo>
                  <a:pt x="3326817" y="5560291"/>
                  <a:pt x="3048275" y="5631335"/>
                  <a:pt x="2756809" y="5650167"/>
                </a:cubicBezTo>
                <a:lnTo>
                  <a:pt x="2686929" y="5652418"/>
                </a:lnTo>
                <a:lnTo>
                  <a:pt x="2686929" y="4349093"/>
                </a:lnTo>
                <a:lnTo>
                  <a:pt x="2755583" y="4344322"/>
                </a:lnTo>
                <a:cubicBezTo>
                  <a:pt x="2889341" y="4325602"/>
                  <a:pt x="3016865" y="4283022"/>
                  <a:pt x="3134987" y="4220306"/>
                </a:cubicBezTo>
                <a:close/>
                <a:moveTo>
                  <a:pt x="1934911" y="4139018"/>
                </a:moveTo>
                <a:lnTo>
                  <a:pt x="2015331" y="4192206"/>
                </a:lnTo>
                <a:cubicBezTo>
                  <a:pt x="2191133" y="4296423"/>
                  <a:pt x="2389821" y="4355122"/>
                  <a:pt x="2600178" y="4355122"/>
                </a:cubicBezTo>
                <a:lnTo>
                  <a:pt x="2602523" y="4354959"/>
                </a:lnTo>
                <a:lnTo>
                  <a:pt x="2602523" y="5655137"/>
                </a:lnTo>
                <a:lnTo>
                  <a:pt x="2600179" y="5655212"/>
                </a:lnTo>
                <a:cubicBezTo>
                  <a:pt x="2179465" y="5655212"/>
                  <a:pt x="1782088" y="5546554"/>
                  <a:pt x="1430484" y="5353635"/>
                </a:cubicBezTo>
                <a:lnTo>
                  <a:pt x="1257744" y="5247894"/>
                </a:lnTo>
                <a:close/>
                <a:moveTo>
                  <a:pt x="3689768" y="3659815"/>
                </a:moveTo>
                <a:lnTo>
                  <a:pt x="4777683" y="4370734"/>
                </a:lnTo>
                <a:lnTo>
                  <a:pt x="4664931" y="4546498"/>
                </a:lnTo>
                <a:cubicBezTo>
                  <a:pt x="4497854" y="4783480"/>
                  <a:pt x="4297054" y="4990867"/>
                  <a:pt x="4070332" y="5160177"/>
                </a:cubicBezTo>
                <a:lnTo>
                  <a:pt x="3878273" y="5287881"/>
                </a:lnTo>
                <a:lnTo>
                  <a:pt x="3289078" y="4121251"/>
                </a:lnTo>
                <a:lnTo>
                  <a:pt x="3357752" y="4069131"/>
                </a:lnTo>
                <a:cubicBezTo>
                  <a:pt x="3461927" y="3981224"/>
                  <a:pt x="3554584" y="3875665"/>
                  <a:pt x="3632553" y="3756178"/>
                </a:cubicBezTo>
                <a:close/>
                <a:moveTo>
                  <a:pt x="1495864" y="3630677"/>
                </a:moveTo>
                <a:lnTo>
                  <a:pt x="1541651" y="3714671"/>
                </a:lnTo>
                <a:cubicBezTo>
                  <a:pt x="1618353" y="3840796"/>
                  <a:pt x="1710976" y="3952636"/>
                  <a:pt x="1816072" y="4046140"/>
                </a:cubicBezTo>
                <a:lnTo>
                  <a:pt x="1867377" y="4087655"/>
                </a:lnTo>
                <a:lnTo>
                  <a:pt x="1188016" y="5200124"/>
                </a:lnTo>
                <a:lnTo>
                  <a:pt x="1031966" y="5083250"/>
                </a:lnTo>
                <a:cubicBezTo>
                  <a:pt x="821774" y="4910165"/>
                  <a:pt x="636526" y="4703135"/>
                  <a:pt x="483123" y="4469665"/>
                </a:cubicBezTo>
                <a:lnTo>
                  <a:pt x="383535" y="4300573"/>
                </a:lnTo>
                <a:close/>
                <a:moveTo>
                  <a:pt x="3896640" y="2912011"/>
                </a:moveTo>
                <a:lnTo>
                  <a:pt x="5196439" y="2912011"/>
                </a:lnTo>
                <a:lnTo>
                  <a:pt x="5186934" y="3116712"/>
                </a:lnTo>
                <a:cubicBezTo>
                  <a:pt x="5153645" y="3473172"/>
                  <a:pt x="5059471" y="3810058"/>
                  <a:pt x="4915900" y="4114878"/>
                </a:cubicBezTo>
                <a:lnTo>
                  <a:pt x="4819997" y="4297555"/>
                </a:lnTo>
                <a:lnTo>
                  <a:pt x="3728317" y="3584176"/>
                </a:lnTo>
                <a:lnTo>
                  <a:pt x="3758038" y="3523010"/>
                </a:lnTo>
                <a:cubicBezTo>
                  <a:pt x="3829824" y="3358342"/>
                  <a:pt x="3876911" y="3176351"/>
                  <a:pt x="3893555" y="2983786"/>
                </a:cubicBezTo>
                <a:close/>
                <a:moveTo>
                  <a:pt x="3920" y="2912011"/>
                </a:moveTo>
                <a:lnTo>
                  <a:pt x="1303717" y="2912011"/>
                </a:lnTo>
                <a:lnTo>
                  <a:pt x="1306802" y="2983786"/>
                </a:lnTo>
                <a:cubicBezTo>
                  <a:pt x="1320846" y="3146262"/>
                  <a:pt x="1356562" y="3301211"/>
                  <a:pt x="1410500" y="3444579"/>
                </a:cubicBezTo>
                <a:lnTo>
                  <a:pt x="1457943" y="3554983"/>
                </a:lnTo>
                <a:lnTo>
                  <a:pt x="340698" y="4227840"/>
                </a:lnTo>
                <a:lnTo>
                  <a:pt x="340591" y="4227659"/>
                </a:lnTo>
                <a:cubicBezTo>
                  <a:pt x="165382" y="3893974"/>
                  <a:pt x="50875" y="3517729"/>
                  <a:pt x="13425" y="3116712"/>
                </a:cubicBezTo>
                <a:close/>
                <a:moveTo>
                  <a:pt x="4924071" y="1566053"/>
                </a:moveTo>
                <a:lnTo>
                  <a:pt x="4979537" y="1685520"/>
                </a:lnTo>
                <a:cubicBezTo>
                  <a:pt x="5087414" y="1950909"/>
                  <a:pt x="5158846" y="2237737"/>
                  <a:pt x="5186934" y="2538500"/>
                </a:cubicBezTo>
                <a:lnTo>
                  <a:pt x="5200358" y="2827605"/>
                </a:lnTo>
                <a:lnTo>
                  <a:pt x="3900267" y="2827605"/>
                </a:lnTo>
                <a:lnTo>
                  <a:pt x="3893555" y="2671426"/>
                </a:lnTo>
                <a:cubicBezTo>
                  <a:pt x="3881072" y="2527003"/>
                  <a:pt x="3851464" y="2388527"/>
                  <a:pt x="3807157" y="2258846"/>
                </a:cubicBezTo>
                <a:lnTo>
                  <a:pt x="3800826" y="2242523"/>
                </a:lnTo>
                <a:close/>
                <a:moveTo>
                  <a:pt x="325808" y="1461570"/>
                </a:moveTo>
                <a:lnTo>
                  <a:pt x="1424071" y="2179251"/>
                </a:lnTo>
                <a:lnTo>
                  <a:pt x="1393200" y="2258846"/>
                </a:lnTo>
                <a:cubicBezTo>
                  <a:pt x="1348892" y="2388527"/>
                  <a:pt x="1319285" y="2527003"/>
                  <a:pt x="1306802" y="2671426"/>
                </a:cubicBezTo>
                <a:lnTo>
                  <a:pt x="1300089" y="2827605"/>
                </a:lnTo>
                <a:lnTo>
                  <a:pt x="0" y="2827605"/>
                </a:lnTo>
                <a:lnTo>
                  <a:pt x="13425" y="2538500"/>
                </a:lnTo>
                <a:cubicBezTo>
                  <a:pt x="46714" y="2182041"/>
                  <a:pt x="140887" y="1845155"/>
                  <a:pt x="284458" y="1540334"/>
                </a:cubicBezTo>
                <a:close/>
                <a:moveTo>
                  <a:pt x="4130546" y="543617"/>
                </a:moveTo>
                <a:lnTo>
                  <a:pt x="4168393" y="571963"/>
                </a:lnTo>
                <a:cubicBezTo>
                  <a:pt x="4448648" y="802743"/>
                  <a:pt x="4684559" y="1093869"/>
                  <a:pt x="4859768" y="1427554"/>
                </a:cubicBezTo>
                <a:lnTo>
                  <a:pt x="4888320" y="1489053"/>
                </a:lnTo>
                <a:lnTo>
                  <a:pt x="3769847" y="2162649"/>
                </a:lnTo>
                <a:lnTo>
                  <a:pt x="3758038" y="2132202"/>
                </a:lnTo>
                <a:cubicBezTo>
                  <a:pt x="3686253" y="1967534"/>
                  <a:pt x="3589768" y="1820187"/>
                  <a:pt x="3474328" y="1696911"/>
                </a:cubicBezTo>
                <a:lnTo>
                  <a:pt x="3444201" y="1667522"/>
                </a:lnTo>
                <a:close/>
                <a:moveTo>
                  <a:pt x="1303521" y="377001"/>
                </a:moveTo>
                <a:lnTo>
                  <a:pt x="1894801" y="1547758"/>
                </a:lnTo>
                <a:lnTo>
                  <a:pt x="1827801" y="1598760"/>
                </a:lnTo>
                <a:cubicBezTo>
                  <a:pt x="1698227" y="1711375"/>
                  <a:pt x="1587093" y="1851606"/>
                  <a:pt x="1500699" y="2012054"/>
                </a:cubicBezTo>
                <a:lnTo>
                  <a:pt x="1457755" y="2100433"/>
                </a:lnTo>
                <a:lnTo>
                  <a:pt x="365222" y="1386496"/>
                </a:lnTo>
                <a:lnTo>
                  <a:pt x="401219" y="1317926"/>
                </a:lnTo>
                <a:cubicBezTo>
                  <a:pt x="602806" y="971418"/>
                  <a:pt x="871738" y="675845"/>
                  <a:pt x="1188012" y="452963"/>
                </a:cubicBezTo>
                <a:close/>
                <a:moveTo>
                  <a:pt x="2686929" y="3352"/>
                </a:moveTo>
                <a:lnTo>
                  <a:pt x="2787850" y="7252"/>
                </a:lnTo>
                <a:cubicBezTo>
                  <a:pt x="3221719" y="40903"/>
                  <a:pt x="3626148" y="190315"/>
                  <a:pt x="3975165" y="427244"/>
                </a:cubicBezTo>
                <a:lnTo>
                  <a:pt x="4062684" y="492792"/>
                </a:lnTo>
                <a:lnTo>
                  <a:pt x="3382083" y="1607292"/>
                </a:lnTo>
                <a:lnTo>
                  <a:pt x="3287671" y="1530894"/>
                </a:lnTo>
                <a:cubicBezTo>
                  <a:pt x="3138092" y="1421186"/>
                  <a:pt x="2968158" y="1346214"/>
                  <a:pt x="2786046" y="1315584"/>
                </a:cubicBezTo>
                <a:lnTo>
                  <a:pt x="2686929" y="1307322"/>
                </a:lnTo>
                <a:close/>
                <a:moveTo>
                  <a:pt x="2600179" y="0"/>
                </a:moveTo>
                <a:lnTo>
                  <a:pt x="2602523" y="91"/>
                </a:lnTo>
                <a:lnTo>
                  <a:pt x="2602523" y="1300287"/>
                </a:lnTo>
                <a:lnTo>
                  <a:pt x="2600178" y="1300091"/>
                </a:lnTo>
                <a:cubicBezTo>
                  <a:pt x="2368786" y="1300091"/>
                  <a:pt x="2151512" y="1371117"/>
                  <a:pt x="1963288" y="1495625"/>
                </a:cubicBezTo>
                <a:lnTo>
                  <a:pt x="1963103" y="1495766"/>
                </a:lnTo>
                <a:lnTo>
                  <a:pt x="1376194" y="333663"/>
                </a:lnTo>
                <a:lnTo>
                  <a:pt x="1470231" y="280231"/>
                </a:lnTo>
                <a:cubicBezTo>
                  <a:pt x="1811924" y="100662"/>
                  <a:pt x="2195242" y="0"/>
                  <a:pt x="2600179" y="0"/>
                </a:cubicBezTo>
                <a:close/>
              </a:path>
            </a:pathLst>
          </a:custGeom>
          <a:ln>
            <a:noFill/>
          </a:ln>
          <a:effectLst>
            <a:outerShdw blurRad="508000" sx="102000" sy="102000" algn="ctr" rotWithShape="0">
              <a:schemeClr val="tx1">
                <a:alpha val="7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endParaRPr>
          </a:p>
        </p:txBody>
      </p:sp>
      <p:sp>
        <p:nvSpPr>
          <p:cNvPr id="2" name="TextBox 1">
            <a:extLst>
              <a:ext uri="{FF2B5EF4-FFF2-40B4-BE49-F238E27FC236}">
                <a16:creationId xmlns:a16="http://schemas.microsoft.com/office/drawing/2014/main" id="{9A6C39EA-51B8-783B-3810-DAAEC5A01052}"/>
              </a:ext>
            </a:extLst>
          </p:cNvPr>
          <p:cNvSpPr txBox="1"/>
          <p:nvPr/>
        </p:nvSpPr>
        <p:spPr>
          <a:xfrm>
            <a:off x="1270000" y="1054100"/>
            <a:ext cx="4826000" cy="3970318"/>
          </a:xfrm>
          <a:prstGeom prst="rect">
            <a:avLst/>
          </a:prstGeom>
          <a:noFill/>
        </p:spPr>
        <p:txBody>
          <a:bodyPr wrap="square" rtlCol="0">
            <a:spAutoFit/>
          </a:bodyPr>
          <a:lstStyle/>
          <a:p>
            <a:pPr algn="ctr"/>
            <a:r>
              <a:rPr lang="en-US" sz="3600" b="1" dirty="0">
                <a:solidFill>
                  <a:schemeClr val="bg1"/>
                </a:solidFill>
                <a:latin typeface="Calibri" panose="020F0502020204030204" pitchFamily="34" charset="0"/>
                <a:cs typeface="Calibri" panose="020F0502020204030204" pitchFamily="34" charset="0"/>
              </a:rPr>
              <a:t>TOOLS </a:t>
            </a:r>
          </a:p>
          <a:p>
            <a:pPr algn="ctr"/>
            <a:r>
              <a:rPr lang="en-US" sz="3600" b="1" dirty="0">
                <a:solidFill>
                  <a:schemeClr val="bg1"/>
                </a:solidFill>
                <a:latin typeface="Calibri" panose="020F0502020204030204" pitchFamily="34" charset="0"/>
                <a:cs typeface="Calibri" panose="020F0502020204030204" pitchFamily="34" charset="0"/>
              </a:rPr>
              <a:t>AND            TECHNOLOGIES:</a:t>
            </a:r>
          </a:p>
          <a:p>
            <a:r>
              <a:rPr lang="en-US" dirty="0">
                <a:solidFill>
                  <a:schemeClr val="bg1"/>
                </a:solidFill>
                <a:latin typeface="Calibri" panose="020F0502020204030204" pitchFamily="34" charset="0"/>
                <a:cs typeface="Calibri" panose="020F0502020204030204" pitchFamily="34" charset="0"/>
              </a:rPr>
              <a:t>The development of this portfolio utilized core web technologies including HTML, CSS, and JavaScript. React was incorporated for interactive components and dynamic UI features. GitHub was used for version control and hosting the project online, while design tools such as VS Code and high-quality images from </a:t>
            </a:r>
            <a:r>
              <a:rPr lang="en-US" dirty="0" err="1">
                <a:solidFill>
                  <a:schemeClr val="bg1"/>
                </a:solidFill>
                <a:latin typeface="Calibri" panose="020F0502020204030204" pitchFamily="34" charset="0"/>
                <a:cs typeface="Calibri" panose="020F0502020204030204" pitchFamily="34" charset="0"/>
              </a:rPr>
              <a:t>Unsplash</a:t>
            </a:r>
            <a:r>
              <a:rPr lang="en-US" dirty="0">
                <a:solidFill>
                  <a:schemeClr val="bg1"/>
                </a:solidFill>
                <a:latin typeface="Calibri" panose="020F0502020204030204" pitchFamily="34" charset="0"/>
                <a:cs typeface="Calibri" panose="020F0502020204030204" pitchFamily="34" charset="0"/>
              </a:rPr>
              <a:t> helped create a modern and visually appealing layout.</a:t>
            </a:r>
            <a:endParaRPr lang="en-IN" dirty="0">
              <a:solidFill>
                <a:schemeClr val="bg1"/>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84252D23-CD93-B476-4318-C885C8870468}"/>
              </a:ext>
            </a:extLst>
          </p:cNvPr>
          <p:cNvSpPr txBox="1"/>
          <p:nvPr/>
        </p:nvSpPr>
        <p:spPr>
          <a:xfrm>
            <a:off x="1739900" y="-4472801"/>
            <a:ext cx="4356100" cy="4247317"/>
          </a:xfrm>
          <a:prstGeom prst="rect">
            <a:avLst/>
          </a:prstGeom>
          <a:noFill/>
        </p:spPr>
        <p:txBody>
          <a:bodyPr wrap="square" rtlCol="0">
            <a:spAutoFit/>
          </a:bodyPr>
          <a:lstStyle/>
          <a:p>
            <a:r>
              <a:rPr lang="en-IN" sz="3600" b="1" dirty="0">
                <a:solidFill>
                  <a:schemeClr val="bg1"/>
                </a:solidFill>
                <a:latin typeface="Calibri" panose="020F0502020204030204" pitchFamily="34" charset="0"/>
                <a:cs typeface="Calibri" panose="020F0502020204030204" pitchFamily="34" charset="0"/>
              </a:rPr>
              <a:t>Challenges in XAI</a:t>
            </a:r>
          </a:p>
          <a:p>
            <a:endParaRPr lang="en-IN" sz="3600" b="1" dirty="0">
              <a:solidFill>
                <a:schemeClr val="bg1"/>
              </a:solidFill>
              <a:latin typeface="Calibri" panose="020F0502020204030204" pitchFamily="34" charset="0"/>
              <a:cs typeface="Calibri" panose="020F0502020204030204" pitchFamily="34" charset="0"/>
            </a:endParaRPr>
          </a:p>
          <a:p>
            <a:r>
              <a:rPr lang="en-IN" dirty="0">
                <a:solidFill>
                  <a:schemeClr val="bg1"/>
                </a:solidFill>
                <a:latin typeface="Calibri" panose="020F0502020204030204" pitchFamily="34" charset="0"/>
                <a:cs typeface="Calibri" panose="020F0502020204030204" pitchFamily="34" charset="0"/>
              </a:rPr>
              <a:t>Deep learning = millions of parameters. Hard to simplify.</a:t>
            </a:r>
          </a:p>
          <a:p>
            <a:endParaRPr lang="en-IN" dirty="0">
              <a:solidFill>
                <a:schemeClr val="bg1"/>
              </a:solidFill>
              <a:latin typeface="Calibri" panose="020F0502020204030204" pitchFamily="34" charset="0"/>
              <a:cs typeface="Calibri" panose="020F0502020204030204" pitchFamily="34" charset="0"/>
            </a:endParaRPr>
          </a:p>
          <a:p>
            <a:r>
              <a:rPr lang="en-IN" dirty="0">
                <a:solidFill>
                  <a:schemeClr val="bg1"/>
                </a:solidFill>
                <a:latin typeface="Calibri" panose="020F0502020204030204" pitchFamily="34" charset="0"/>
                <a:cs typeface="Calibri" panose="020F0502020204030204" pitchFamily="34" charset="0"/>
              </a:rPr>
              <a:t>Accuracy vs. Explainability trade-</a:t>
            </a:r>
            <a:r>
              <a:rPr lang="en-IN" dirty="0" err="1">
                <a:solidFill>
                  <a:schemeClr val="bg1"/>
                </a:solidFill>
                <a:latin typeface="Calibri" panose="020F0502020204030204" pitchFamily="34" charset="0"/>
                <a:cs typeface="Calibri" panose="020F0502020204030204" pitchFamily="34" charset="0"/>
              </a:rPr>
              <a:t>off.Different</a:t>
            </a:r>
            <a:r>
              <a:rPr lang="en-IN" dirty="0">
                <a:solidFill>
                  <a:schemeClr val="bg1"/>
                </a:solidFill>
                <a:latin typeface="Calibri" panose="020F0502020204030204" pitchFamily="34" charset="0"/>
                <a:cs typeface="Calibri" panose="020F0502020204030204" pitchFamily="34" charset="0"/>
              </a:rPr>
              <a:t> users need different detail levels (developer vs. end-user).</a:t>
            </a:r>
          </a:p>
          <a:p>
            <a:endParaRPr lang="en-IN" dirty="0">
              <a:solidFill>
                <a:schemeClr val="bg1"/>
              </a:solidFill>
              <a:latin typeface="Calibri" panose="020F0502020204030204" pitchFamily="34" charset="0"/>
              <a:cs typeface="Calibri" panose="020F0502020204030204" pitchFamily="34" charset="0"/>
            </a:endParaRPr>
          </a:p>
          <a:p>
            <a:r>
              <a:rPr lang="en-IN" dirty="0">
                <a:solidFill>
                  <a:schemeClr val="bg1"/>
                </a:solidFill>
                <a:latin typeface="Calibri" panose="020F0502020204030204" pitchFamily="34" charset="0"/>
                <a:cs typeface="Calibri" panose="020F0502020204030204" pitchFamily="34" charset="0"/>
              </a:rPr>
              <a:t>Adversarial risk: Too much explanation can reveal secrets.</a:t>
            </a:r>
          </a:p>
          <a:p>
            <a:endParaRPr lang="en-IN" dirty="0">
              <a:solidFill>
                <a:schemeClr val="bg1"/>
              </a:solidFill>
              <a:latin typeface="Calibri" panose="020F0502020204030204" pitchFamily="34" charset="0"/>
              <a:cs typeface="Calibri" panose="020F0502020204030204" pitchFamily="34" charset="0"/>
            </a:endParaRPr>
          </a:p>
          <a:p>
            <a:r>
              <a:rPr lang="en-IN" dirty="0">
                <a:solidFill>
                  <a:schemeClr val="bg1"/>
                </a:solidFill>
                <a:latin typeface="Calibri" panose="020F0502020204030204" pitchFamily="34" charset="0"/>
                <a:cs typeface="Calibri" panose="020F0502020204030204" pitchFamily="34" charset="0"/>
              </a:rPr>
              <a:t>No single global standard yet.</a:t>
            </a:r>
          </a:p>
        </p:txBody>
      </p:sp>
      <p:sp>
        <p:nvSpPr>
          <p:cNvPr id="7" name="TextBox 6">
            <a:extLst>
              <a:ext uri="{FF2B5EF4-FFF2-40B4-BE49-F238E27FC236}">
                <a16:creationId xmlns:a16="http://schemas.microsoft.com/office/drawing/2014/main" id="{7D4DF696-103B-464C-F1BA-541141A03010}"/>
              </a:ext>
            </a:extLst>
          </p:cNvPr>
          <p:cNvSpPr txBox="1"/>
          <p:nvPr/>
        </p:nvSpPr>
        <p:spPr>
          <a:xfrm>
            <a:off x="1270000" y="7016705"/>
            <a:ext cx="4864100" cy="4801314"/>
          </a:xfrm>
          <a:prstGeom prst="rect">
            <a:avLst/>
          </a:prstGeom>
          <a:noFill/>
        </p:spPr>
        <p:txBody>
          <a:bodyPr wrap="square" rtlCol="0">
            <a:spAutoFit/>
          </a:bodyPr>
          <a:lstStyle/>
          <a:p>
            <a:r>
              <a:rPr lang="en-US" sz="3600" b="1" dirty="0">
                <a:solidFill>
                  <a:schemeClr val="bg1"/>
                </a:solidFill>
                <a:latin typeface="Calibri" panose="020F0502020204030204" pitchFamily="34" charset="0"/>
                <a:cs typeface="Calibri" panose="020F0502020204030204" pitchFamily="34" charset="0"/>
              </a:rPr>
              <a:t>How Does It Work?</a:t>
            </a:r>
          </a:p>
          <a:p>
            <a:endParaRPr lang="en-US" sz="3600" b="1"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Pre-model explainability: Data </a:t>
            </a:r>
            <a:r>
              <a:rPr lang="en-US" dirty="0" err="1">
                <a:solidFill>
                  <a:schemeClr val="bg1"/>
                </a:solidFill>
                <a:latin typeface="Calibri" panose="020F0502020204030204" pitchFamily="34" charset="0"/>
                <a:cs typeface="Calibri" panose="020F0502020204030204" pitchFamily="34" charset="0"/>
              </a:rPr>
              <a:t>analyHowsis</a:t>
            </a:r>
            <a:r>
              <a:rPr lang="en-US" dirty="0">
                <a:solidFill>
                  <a:schemeClr val="bg1"/>
                </a:solidFill>
                <a:latin typeface="Calibri" panose="020F0502020204030204" pitchFamily="34" charset="0"/>
                <a:cs typeface="Calibri" panose="020F0502020204030204" pitchFamily="34" charset="0"/>
              </a:rPr>
              <a:t> &amp; feature selection.</a:t>
            </a:r>
          </a:p>
          <a:p>
            <a:endParaRPr lang="en-US"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Post-model explainability: Explaining trained models.</a:t>
            </a:r>
          </a:p>
          <a:p>
            <a:endParaRPr lang="en-US" dirty="0">
              <a:solidFill>
                <a:schemeClr val="bg1"/>
              </a:solidFill>
              <a:latin typeface="Calibri" panose="020F0502020204030204" pitchFamily="34" charset="0"/>
              <a:cs typeface="Calibri" panose="020F0502020204030204" pitchFamily="34" charset="0"/>
            </a:endParaRPr>
          </a:p>
          <a:p>
            <a:r>
              <a:rPr lang="en-US" dirty="0" err="1">
                <a:solidFill>
                  <a:schemeClr val="bg1"/>
                </a:solidFill>
                <a:latin typeface="Calibri" panose="020F0502020204030204" pitchFamily="34" charset="0"/>
                <a:cs typeface="Calibri" panose="020F0502020204030204" pitchFamily="34" charset="0"/>
              </a:rPr>
              <a:t>Methods:Feature</a:t>
            </a:r>
            <a:r>
              <a:rPr lang="en-US" dirty="0">
                <a:solidFill>
                  <a:schemeClr val="bg1"/>
                </a:solidFill>
                <a:latin typeface="Calibri" panose="020F0502020204030204" pitchFamily="34" charset="0"/>
                <a:cs typeface="Calibri" panose="020F0502020204030204" pitchFamily="34" charset="0"/>
              </a:rPr>
              <a:t> importance </a:t>
            </a:r>
            <a:r>
              <a:rPr lang="en-US" dirty="0" err="1">
                <a:solidFill>
                  <a:schemeClr val="bg1"/>
                </a:solidFill>
                <a:latin typeface="Calibri" panose="020F0502020204030204" pitchFamily="34" charset="0"/>
                <a:cs typeface="Calibri" panose="020F0502020204030204" pitchFamily="34" charset="0"/>
              </a:rPr>
              <a:t>scores.Visualization</a:t>
            </a:r>
            <a:r>
              <a:rPr lang="en-US" dirty="0">
                <a:solidFill>
                  <a:schemeClr val="bg1"/>
                </a:solidFill>
                <a:latin typeface="Calibri" panose="020F0502020204030204" pitchFamily="34" charset="0"/>
                <a:cs typeface="Calibri" panose="020F0502020204030204" pitchFamily="34" charset="0"/>
              </a:rPr>
              <a:t> (heatmaps, graphs).</a:t>
            </a:r>
          </a:p>
          <a:p>
            <a:endParaRPr lang="en-US"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Natural language justification.</a:t>
            </a:r>
          </a:p>
          <a:p>
            <a:endParaRPr lang="en-US"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Example: “Loan rejected due to low income &amp; high credit usage</a:t>
            </a:r>
            <a:r>
              <a:rPr lang="en-US" dirty="0">
                <a:latin typeface="Calibri" panose="020F0502020204030204" pitchFamily="34" charset="0"/>
                <a:cs typeface="Calibri" panose="020F0502020204030204" pitchFamily="34" charset="0"/>
              </a:rPr>
              <a:t>.”---</a:t>
            </a: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01733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666C24A-AB4A-FF08-3403-EE6BB5AFAFCA}"/>
              </a:ext>
            </a:extLst>
          </p:cNvPr>
          <p:cNvSpPr/>
          <p:nvPr/>
        </p:nvSpPr>
        <p:spPr>
          <a:xfrm>
            <a:off x="0" y="-1"/>
            <a:ext cx="12192000" cy="6858000"/>
          </a:xfrm>
          <a:prstGeom prst="rect">
            <a:avLst/>
          </a:prstGeom>
          <a:gradFill flip="none" rotWithShape="1">
            <a:gsLst>
              <a:gs pos="0">
                <a:schemeClr val="tx1">
                  <a:alpha val="99000"/>
                </a:schemeClr>
              </a:gs>
              <a:gs pos="100000">
                <a:schemeClr val="tx1">
                  <a:alpha val="0"/>
                </a:schemeClr>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useBgFill="1">
        <p:nvSpPr>
          <p:cNvPr id="8" name="Freeform: Shape 7">
            <a:extLst>
              <a:ext uri="{FF2B5EF4-FFF2-40B4-BE49-F238E27FC236}">
                <a16:creationId xmlns:a16="http://schemas.microsoft.com/office/drawing/2014/main" id="{F3022507-51F2-E7F0-8922-D68DE40CD6C7}"/>
              </a:ext>
            </a:extLst>
          </p:cNvPr>
          <p:cNvSpPr/>
          <p:nvPr/>
        </p:nvSpPr>
        <p:spPr>
          <a:xfrm rot="6421645">
            <a:off x="6556118" y="-6406658"/>
            <a:ext cx="19734057" cy="19671315"/>
          </a:xfrm>
          <a:custGeom>
            <a:avLst/>
            <a:gdLst>
              <a:gd name="connsiteX0" fmla="*/ 3218963 w 5200358"/>
              <a:gd name="connsiteY0" fmla="*/ 4169652 h 5655212"/>
              <a:gd name="connsiteX1" fmla="*/ 3805815 w 5200358"/>
              <a:gd name="connsiteY1" fmla="*/ 5331642 h 5655212"/>
              <a:gd name="connsiteX2" fmla="*/ 3584636 w 5200358"/>
              <a:gd name="connsiteY2" fmla="*/ 5445518 h 5655212"/>
              <a:gd name="connsiteX3" fmla="*/ 2756809 w 5200358"/>
              <a:gd name="connsiteY3" fmla="*/ 5650167 h 5655212"/>
              <a:gd name="connsiteX4" fmla="*/ 2686929 w 5200358"/>
              <a:gd name="connsiteY4" fmla="*/ 5652418 h 5655212"/>
              <a:gd name="connsiteX5" fmla="*/ 2686929 w 5200358"/>
              <a:gd name="connsiteY5" fmla="*/ 4349093 h 5655212"/>
              <a:gd name="connsiteX6" fmla="*/ 2755583 w 5200358"/>
              <a:gd name="connsiteY6" fmla="*/ 4344322 h 5655212"/>
              <a:gd name="connsiteX7" fmla="*/ 3134987 w 5200358"/>
              <a:gd name="connsiteY7" fmla="*/ 4220306 h 5655212"/>
              <a:gd name="connsiteX8" fmla="*/ 1934911 w 5200358"/>
              <a:gd name="connsiteY8" fmla="*/ 4139018 h 5655212"/>
              <a:gd name="connsiteX9" fmla="*/ 2015331 w 5200358"/>
              <a:gd name="connsiteY9" fmla="*/ 4192206 h 5655212"/>
              <a:gd name="connsiteX10" fmla="*/ 2600178 w 5200358"/>
              <a:gd name="connsiteY10" fmla="*/ 4355122 h 5655212"/>
              <a:gd name="connsiteX11" fmla="*/ 2602523 w 5200358"/>
              <a:gd name="connsiteY11" fmla="*/ 4354959 h 5655212"/>
              <a:gd name="connsiteX12" fmla="*/ 2602523 w 5200358"/>
              <a:gd name="connsiteY12" fmla="*/ 5655137 h 5655212"/>
              <a:gd name="connsiteX13" fmla="*/ 2600179 w 5200358"/>
              <a:gd name="connsiteY13" fmla="*/ 5655212 h 5655212"/>
              <a:gd name="connsiteX14" fmla="*/ 1430484 w 5200358"/>
              <a:gd name="connsiteY14" fmla="*/ 5353635 h 5655212"/>
              <a:gd name="connsiteX15" fmla="*/ 1257744 w 5200358"/>
              <a:gd name="connsiteY15" fmla="*/ 5247894 h 5655212"/>
              <a:gd name="connsiteX16" fmla="*/ 3689768 w 5200358"/>
              <a:gd name="connsiteY16" fmla="*/ 3659815 h 5655212"/>
              <a:gd name="connsiteX17" fmla="*/ 4777683 w 5200358"/>
              <a:gd name="connsiteY17" fmla="*/ 4370734 h 5655212"/>
              <a:gd name="connsiteX18" fmla="*/ 4664931 w 5200358"/>
              <a:gd name="connsiteY18" fmla="*/ 4546498 h 5655212"/>
              <a:gd name="connsiteX19" fmla="*/ 4070332 w 5200358"/>
              <a:gd name="connsiteY19" fmla="*/ 5160177 h 5655212"/>
              <a:gd name="connsiteX20" fmla="*/ 3878273 w 5200358"/>
              <a:gd name="connsiteY20" fmla="*/ 5287881 h 5655212"/>
              <a:gd name="connsiteX21" fmla="*/ 3289078 w 5200358"/>
              <a:gd name="connsiteY21" fmla="*/ 4121251 h 5655212"/>
              <a:gd name="connsiteX22" fmla="*/ 3357752 w 5200358"/>
              <a:gd name="connsiteY22" fmla="*/ 4069131 h 5655212"/>
              <a:gd name="connsiteX23" fmla="*/ 3632553 w 5200358"/>
              <a:gd name="connsiteY23" fmla="*/ 3756178 h 5655212"/>
              <a:gd name="connsiteX24" fmla="*/ 1495864 w 5200358"/>
              <a:gd name="connsiteY24" fmla="*/ 3630677 h 5655212"/>
              <a:gd name="connsiteX25" fmla="*/ 1541651 w 5200358"/>
              <a:gd name="connsiteY25" fmla="*/ 3714671 h 5655212"/>
              <a:gd name="connsiteX26" fmla="*/ 1816072 w 5200358"/>
              <a:gd name="connsiteY26" fmla="*/ 4046140 h 5655212"/>
              <a:gd name="connsiteX27" fmla="*/ 1867377 w 5200358"/>
              <a:gd name="connsiteY27" fmla="*/ 4087655 h 5655212"/>
              <a:gd name="connsiteX28" fmla="*/ 1188016 w 5200358"/>
              <a:gd name="connsiteY28" fmla="*/ 5200124 h 5655212"/>
              <a:gd name="connsiteX29" fmla="*/ 1031966 w 5200358"/>
              <a:gd name="connsiteY29" fmla="*/ 5083250 h 5655212"/>
              <a:gd name="connsiteX30" fmla="*/ 483123 w 5200358"/>
              <a:gd name="connsiteY30" fmla="*/ 4469665 h 5655212"/>
              <a:gd name="connsiteX31" fmla="*/ 383535 w 5200358"/>
              <a:gd name="connsiteY31" fmla="*/ 4300573 h 5655212"/>
              <a:gd name="connsiteX32" fmla="*/ 3896640 w 5200358"/>
              <a:gd name="connsiteY32" fmla="*/ 2912011 h 5655212"/>
              <a:gd name="connsiteX33" fmla="*/ 5196439 w 5200358"/>
              <a:gd name="connsiteY33" fmla="*/ 2912011 h 5655212"/>
              <a:gd name="connsiteX34" fmla="*/ 5186934 w 5200358"/>
              <a:gd name="connsiteY34" fmla="*/ 3116712 h 5655212"/>
              <a:gd name="connsiteX35" fmla="*/ 4915900 w 5200358"/>
              <a:gd name="connsiteY35" fmla="*/ 4114878 h 5655212"/>
              <a:gd name="connsiteX36" fmla="*/ 4819997 w 5200358"/>
              <a:gd name="connsiteY36" fmla="*/ 4297555 h 5655212"/>
              <a:gd name="connsiteX37" fmla="*/ 3728317 w 5200358"/>
              <a:gd name="connsiteY37" fmla="*/ 3584176 h 5655212"/>
              <a:gd name="connsiteX38" fmla="*/ 3758038 w 5200358"/>
              <a:gd name="connsiteY38" fmla="*/ 3523010 h 5655212"/>
              <a:gd name="connsiteX39" fmla="*/ 3893555 w 5200358"/>
              <a:gd name="connsiteY39" fmla="*/ 2983786 h 5655212"/>
              <a:gd name="connsiteX40" fmla="*/ 3920 w 5200358"/>
              <a:gd name="connsiteY40" fmla="*/ 2912011 h 5655212"/>
              <a:gd name="connsiteX41" fmla="*/ 1303717 w 5200358"/>
              <a:gd name="connsiteY41" fmla="*/ 2912011 h 5655212"/>
              <a:gd name="connsiteX42" fmla="*/ 1306802 w 5200358"/>
              <a:gd name="connsiteY42" fmla="*/ 2983786 h 5655212"/>
              <a:gd name="connsiteX43" fmla="*/ 1410500 w 5200358"/>
              <a:gd name="connsiteY43" fmla="*/ 3444579 h 5655212"/>
              <a:gd name="connsiteX44" fmla="*/ 1457943 w 5200358"/>
              <a:gd name="connsiteY44" fmla="*/ 3554983 h 5655212"/>
              <a:gd name="connsiteX45" fmla="*/ 340698 w 5200358"/>
              <a:gd name="connsiteY45" fmla="*/ 4227840 h 5655212"/>
              <a:gd name="connsiteX46" fmla="*/ 340591 w 5200358"/>
              <a:gd name="connsiteY46" fmla="*/ 4227659 h 5655212"/>
              <a:gd name="connsiteX47" fmla="*/ 13425 w 5200358"/>
              <a:gd name="connsiteY47" fmla="*/ 3116712 h 5655212"/>
              <a:gd name="connsiteX48" fmla="*/ 4924071 w 5200358"/>
              <a:gd name="connsiteY48" fmla="*/ 1566053 h 5655212"/>
              <a:gd name="connsiteX49" fmla="*/ 4979537 w 5200358"/>
              <a:gd name="connsiteY49" fmla="*/ 1685520 h 5655212"/>
              <a:gd name="connsiteX50" fmla="*/ 5186934 w 5200358"/>
              <a:gd name="connsiteY50" fmla="*/ 2538500 h 5655212"/>
              <a:gd name="connsiteX51" fmla="*/ 5200358 w 5200358"/>
              <a:gd name="connsiteY51" fmla="*/ 2827605 h 5655212"/>
              <a:gd name="connsiteX52" fmla="*/ 3900267 w 5200358"/>
              <a:gd name="connsiteY52" fmla="*/ 2827605 h 5655212"/>
              <a:gd name="connsiteX53" fmla="*/ 3893555 w 5200358"/>
              <a:gd name="connsiteY53" fmla="*/ 2671426 h 5655212"/>
              <a:gd name="connsiteX54" fmla="*/ 3807157 w 5200358"/>
              <a:gd name="connsiteY54" fmla="*/ 2258846 h 5655212"/>
              <a:gd name="connsiteX55" fmla="*/ 3800826 w 5200358"/>
              <a:gd name="connsiteY55" fmla="*/ 2242523 h 5655212"/>
              <a:gd name="connsiteX56" fmla="*/ 325808 w 5200358"/>
              <a:gd name="connsiteY56" fmla="*/ 1461570 h 5655212"/>
              <a:gd name="connsiteX57" fmla="*/ 1424071 w 5200358"/>
              <a:gd name="connsiteY57" fmla="*/ 2179251 h 5655212"/>
              <a:gd name="connsiteX58" fmla="*/ 1393200 w 5200358"/>
              <a:gd name="connsiteY58" fmla="*/ 2258846 h 5655212"/>
              <a:gd name="connsiteX59" fmla="*/ 1306802 w 5200358"/>
              <a:gd name="connsiteY59" fmla="*/ 2671426 h 5655212"/>
              <a:gd name="connsiteX60" fmla="*/ 1300089 w 5200358"/>
              <a:gd name="connsiteY60" fmla="*/ 2827605 h 5655212"/>
              <a:gd name="connsiteX61" fmla="*/ 0 w 5200358"/>
              <a:gd name="connsiteY61" fmla="*/ 2827605 h 5655212"/>
              <a:gd name="connsiteX62" fmla="*/ 13425 w 5200358"/>
              <a:gd name="connsiteY62" fmla="*/ 2538500 h 5655212"/>
              <a:gd name="connsiteX63" fmla="*/ 284458 w 5200358"/>
              <a:gd name="connsiteY63" fmla="*/ 1540334 h 5655212"/>
              <a:gd name="connsiteX64" fmla="*/ 4130546 w 5200358"/>
              <a:gd name="connsiteY64" fmla="*/ 543617 h 5655212"/>
              <a:gd name="connsiteX65" fmla="*/ 4168393 w 5200358"/>
              <a:gd name="connsiteY65" fmla="*/ 571963 h 5655212"/>
              <a:gd name="connsiteX66" fmla="*/ 4859768 w 5200358"/>
              <a:gd name="connsiteY66" fmla="*/ 1427554 h 5655212"/>
              <a:gd name="connsiteX67" fmla="*/ 4888320 w 5200358"/>
              <a:gd name="connsiteY67" fmla="*/ 1489053 h 5655212"/>
              <a:gd name="connsiteX68" fmla="*/ 3769847 w 5200358"/>
              <a:gd name="connsiteY68" fmla="*/ 2162649 h 5655212"/>
              <a:gd name="connsiteX69" fmla="*/ 3758038 w 5200358"/>
              <a:gd name="connsiteY69" fmla="*/ 2132202 h 5655212"/>
              <a:gd name="connsiteX70" fmla="*/ 3474328 w 5200358"/>
              <a:gd name="connsiteY70" fmla="*/ 1696911 h 5655212"/>
              <a:gd name="connsiteX71" fmla="*/ 3444201 w 5200358"/>
              <a:gd name="connsiteY71" fmla="*/ 1667522 h 5655212"/>
              <a:gd name="connsiteX72" fmla="*/ 1303521 w 5200358"/>
              <a:gd name="connsiteY72" fmla="*/ 377001 h 5655212"/>
              <a:gd name="connsiteX73" fmla="*/ 1894801 w 5200358"/>
              <a:gd name="connsiteY73" fmla="*/ 1547758 h 5655212"/>
              <a:gd name="connsiteX74" fmla="*/ 1827801 w 5200358"/>
              <a:gd name="connsiteY74" fmla="*/ 1598760 h 5655212"/>
              <a:gd name="connsiteX75" fmla="*/ 1500699 w 5200358"/>
              <a:gd name="connsiteY75" fmla="*/ 2012054 h 5655212"/>
              <a:gd name="connsiteX76" fmla="*/ 1457755 w 5200358"/>
              <a:gd name="connsiteY76" fmla="*/ 2100433 h 5655212"/>
              <a:gd name="connsiteX77" fmla="*/ 365222 w 5200358"/>
              <a:gd name="connsiteY77" fmla="*/ 1386496 h 5655212"/>
              <a:gd name="connsiteX78" fmla="*/ 401219 w 5200358"/>
              <a:gd name="connsiteY78" fmla="*/ 1317926 h 5655212"/>
              <a:gd name="connsiteX79" fmla="*/ 1188012 w 5200358"/>
              <a:gd name="connsiteY79" fmla="*/ 452963 h 5655212"/>
              <a:gd name="connsiteX80" fmla="*/ 2686929 w 5200358"/>
              <a:gd name="connsiteY80" fmla="*/ 3352 h 5655212"/>
              <a:gd name="connsiteX81" fmla="*/ 2787850 w 5200358"/>
              <a:gd name="connsiteY81" fmla="*/ 7252 h 5655212"/>
              <a:gd name="connsiteX82" fmla="*/ 3975165 w 5200358"/>
              <a:gd name="connsiteY82" fmla="*/ 427244 h 5655212"/>
              <a:gd name="connsiteX83" fmla="*/ 4062684 w 5200358"/>
              <a:gd name="connsiteY83" fmla="*/ 492792 h 5655212"/>
              <a:gd name="connsiteX84" fmla="*/ 3382083 w 5200358"/>
              <a:gd name="connsiteY84" fmla="*/ 1607292 h 5655212"/>
              <a:gd name="connsiteX85" fmla="*/ 3287671 w 5200358"/>
              <a:gd name="connsiteY85" fmla="*/ 1530894 h 5655212"/>
              <a:gd name="connsiteX86" fmla="*/ 2786046 w 5200358"/>
              <a:gd name="connsiteY86" fmla="*/ 1315584 h 5655212"/>
              <a:gd name="connsiteX87" fmla="*/ 2686929 w 5200358"/>
              <a:gd name="connsiteY87" fmla="*/ 1307322 h 5655212"/>
              <a:gd name="connsiteX88" fmla="*/ 2600179 w 5200358"/>
              <a:gd name="connsiteY88" fmla="*/ 0 h 5655212"/>
              <a:gd name="connsiteX89" fmla="*/ 2602523 w 5200358"/>
              <a:gd name="connsiteY89" fmla="*/ 91 h 5655212"/>
              <a:gd name="connsiteX90" fmla="*/ 2602523 w 5200358"/>
              <a:gd name="connsiteY90" fmla="*/ 1300287 h 5655212"/>
              <a:gd name="connsiteX91" fmla="*/ 2600178 w 5200358"/>
              <a:gd name="connsiteY91" fmla="*/ 1300091 h 5655212"/>
              <a:gd name="connsiteX92" fmla="*/ 1963288 w 5200358"/>
              <a:gd name="connsiteY92" fmla="*/ 1495625 h 5655212"/>
              <a:gd name="connsiteX93" fmla="*/ 1963103 w 5200358"/>
              <a:gd name="connsiteY93" fmla="*/ 1495766 h 5655212"/>
              <a:gd name="connsiteX94" fmla="*/ 1376194 w 5200358"/>
              <a:gd name="connsiteY94" fmla="*/ 333663 h 5655212"/>
              <a:gd name="connsiteX95" fmla="*/ 1470231 w 5200358"/>
              <a:gd name="connsiteY95" fmla="*/ 280231 h 5655212"/>
              <a:gd name="connsiteX96" fmla="*/ 2600179 w 5200358"/>
              <a:gd name="connsiteY96" fmla="*/ 0 h 565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5200358" h="5655212">
                <a:moveTo>
                  <a:pt x="3218963" y="4169652"/>
                </a:moveTo>
                <a:lnTo>
                  <a:pt x="3805815" y="5331642"/>
                </a:lnTo>
                <a:lnTo>
                  <a:pt x="3584636" y="5445518"/>
                </a:lnTo>
                <a:cubicBezTo>
                  <a:pt x="3326817" y="5560291"/>
                  <a:pt x="3048275" y="5631335"/>
                  <a:pt x="2756809" y="5650167"/>
                </a:cubicBezTo>
                <a:lnTo>
                  <a:pt x="2686929" y="5652418"/>
                </a:lnTo>
                <a:lnTo>
                  <a:pt x="2686929" y="4349093"/>
                </a:lnTo>
                <a:lnTo>
                  <a:pt x="2755583" y="4344322"/>
                </a:lnTo>
                <a:cubicBezTo>
                  <a:pt x="2889341" y="4325602"/>
                  <a:pt x="3016865" y="4283022"/>
                  <a:pt x="3134987" y="4220306"/>
                </a:cubicBezTo>
                <a:close/>
                <a:moveTo>
                  <a:pt x="1934911" y="4139018"/>
                </a:moveTo>
                <a:lnTo>
                  <a:pt x="2015331" y="4192206"/>
                </a:lnTo>
                <a:cubicBezTo>
                  <a:pt x="2191133" y="4296423"/>
                  <a:pt x="2389821" y="4355122"/>
                  <a:pt x="2600178" y="4355122"/>
                </a:cubicBezTo>
                <a:lnTo>
                  <a:pt x="2602523" y="4354959"/>
                </a:lnTo>
                <a:lnTo>
                  <a:pt x="2602523" y="5655137"/>
                </a:lnTo>
                <a:lnTo>
                  <a:pt x="2600179" y="5655212"/>
                </a:lnTo>
                <a:cubicBezTo>
                  <a:pt x="2179465" y="5655212"/>
                  <a:pt x="1782088" y="5546554"/>
                  <a:pt x="1430484" y="5353635"/>
                </a:cubicBezTo>
                <a:lnTo>
                  <a:pt x="1257744" y="5247894"/>
                </a:lnTo>
                <a:close/>
                <a:moveTo>
                  <a:pt x="3689768" y="3659815"/>
                </a:moveTo>
                <a:lnTo>
                  <a:pt x="4777683" y="4370734"/>
                </a:lnTo>
                <a:lnTo>
                  <a:pt x="4664931" y="4546498"/>
                </a:lnTo>
                <a:cubicBezTo>
                  <a:pt x="4497854" y="4783480"/>
                  <a:pt x="4297054" y="4990867"/>
                  <a:pt x="4070332" y="5160177"/>
                </a:cubicBezTo>
                <a:lnTo>
                  <a:pt x="3878273" y="5287881"/>
                </a:lnTo>
                <a:lnTo>
                  <a:pt x="3289078" y="4121251"/>
                </a:lnTo>
                <a:lnTo>
                  <a:pt x="3357752" y="4069131"/>
                </a:lnTo>
                <a:cubicBezTo>
                  <a:pt x="3461927" y="3981224"/>
                  <a:pt x="3554584" y="3875665"/>
                  <a:pt x="3632553" y="3756178"/>
                </a:cubicBezTo>
                <a:close/>
                <a:moveTo>
                  <a:pt x="1495864" y="3630677"/>
                </a:moveTo>
                <a:lnTo>
                  <a:pt x="1541651" y="3714671"/>
                </a:lnTo>
                <a:cubicBezTo>
                  <a:pt x="1618353" y="3840796"/>
                  <a:pt x="1710976" y="3952636"/>
                  <a:pt x="1816072" y="4046140"/>
                </a:cubicBezTo>
                <a:lnTo>
                  <a:pt x="1867377" y="4087655"/>
                </a:lnTo>
                <a:lnTo>
                  <a:pt x="1188016" y="5200124"/>
                </a:lnTo>
                <a:lnTo>
                  <a:pt x="1031966" y="5083250"/>
                </a:lnTo>
                <a:cubicBezTo>
                  <a:pt x="821774" y="4910165"/>
                  <a:pt x="636526" y="4703135"/>
                  <a:pt x="483123" y="4469665"/>
                </a:cubicBezTo>
                <a:lnTo>
                  <a:pt x="383535" y="4300573"/>
                </a:lnTo>
                <a:close/>
                <a:moveTo>
                  <a:pt x="3896640" y="2912011"/>
                </a:moveTo>
                <a:lnTo>
                  <a:pt x="5196439" y="2912011"/>
                </a:lnTo>
                <a:lnTo>
                  <a:pt x="5186934" y="3116712"/>
                </a:lnTo>
                <a:cubicBezTo>
                  <a:pt x="5153645" y="3473172"/>
                  <a:pt x="5059471" y="3810058"/>
                  <a:pt x="4915900" y="4114878"/>
                </a:cubicBezTo>
                <a:lnTo>
                  <a:pt x="4819997" y="4297555"/>
                </a:lnTo>
                <a:lnTo>
                  <a:pt x="3728317" y="3584176"/>
                </a:lnTo>
                <a:lnTo>
                  <a:pt x="3758038" y="3523010"/>
                </a:lnTo>
                <a:cubicBezTo>
                  <a:pt x="3829824" y="3358342"/>
                  <a:pt x="3876911" y="3176351"/>
                  <a:pt x="3893555" y="2983786"/>
                </a:cubicBezTo>
                <a:close/>
                <a:moveTo>
                  <a:pt x="3920" y="2912011"/>
                </a:moveTo>
                <a:lnTo>
                  <a:pt x="1303717" y="2912011"/>
                </a:lnTo>
                <a:lnTo>
                  <a:pt x="1306802" y="2983786"/>
                </a:lnTo>
                <a:cubicBezTo>
                  <a:pt x="1320846" y="3146262"/>
                  <a:pt x="1356562" y="3301211"/>
                  <a:pt x="1410500" y="3444579"/>
                </a:cubicBezTo>
                <a:lnTo>
                  <a:pt x="1457943" y="3554983"/>
                </a:lnTo>
                <a:lnTo>
                  <a:pt x="340698" y="4227840"/>
                </a:lnTo>
                <a:lnTo>
                  <a:pt x="340591" y="4227659"/>
                </a:lnTo>
                <a:cubicBezTo>
                  <a:pt x="165382" y="3893974"/>
                  <a:pt x="50875" y="3517729"/>
                  <a:pt x="13425" y="3116712"/>
                </a:cubicBezTo>
                <a:close/>
                <a:moveTo>
                  <a:pt x="4924071" y="1566053"/>
                </a:moveTo>
                <a:lnTo>
                  <a:pt x="4979537" y="1685520"/>
                </a:lnTo>
                <a:cubicBezTo>
                  <a:pt x="5087414" y="1950909"/>
                  <a:pt x="5158846" y="2237737"/>
                  <a:pt x="5186934" y="2538500"/>
                </a:cubicBezTo>
                <a:lnTo>
                  <a:pt x="5200358" y="2827605"/>
                </a:lnTo>
                <a:lnTo>
                  <a:pt x="3900267" y="2827605"/>
                </a:lnTo>
                <a:lnTo>
                  <a:pt x="3893555" y="2671426"/>
                </a:lnTo>
                <a:cubicBezTo>
                  <a:pt x="3881072" y="2527003"/>
                  <a:pt x="3851464" y="2388527"/>
                  <a:pt x="3807157" y="2258846"/>
                </a:cubicBezTo>
                <a:lnTo>
                  <a:pt x="3800826" y="2242523"/>
                </a:lnTo>
                <a:close/>
                <a:moveTo>
                  <a:pt x="325808" y="1461570"/>
                </a:moveTo>
                <a:lnTo>
                  <a:pt x="1424071" y="2179251"/>
                </a:lnTo>
                <a:lnTo>
                  <a:pt x="1393200" y="2258846"/>
                </a:lnTo>
                <a:cubicBezTo>
                  <a:pt x="1348892" y="2388527"/>
                  <a:pt x="1319285" y="2527003"/>
                  <a:pt x="1306802" y="2671426"/>
                </a:cubicBezTo>
                <a:lnTo>
                  <a:pt x="1300089" y="2827605"/>
                </a:lnTo>
                <a:lnTo>
                  <a:pt x="0" y="2827605"/>
                </a:lnTo>
                <a:lnTo>
                  <a:pt x="13425" y="2538500"/>
                </a:lnTo>
                <a:cubicBezTo>
                  <a:pt x="46714" y="2182041"/>
                  <a:pt x="140887" y="1845155"/>
                  <a:pt x="284458" y="1540334"/>
                </a:cubicBezTo>
                <a:close/>
                <a:moveTo>
                  <a:pt x="4130546" y="543617"/>
                </a:moveTo>
                <a:lnTo>
                  <a:pt x="4168393" y="571963"/>
                </a:lnTo>
                <a:cubicBezTo>
                  <a:pt x="4448648" y="802743"/>
                  <a:pt x="4684559" y="1093869"/>
                  <a:pt x="4859768" y="1427554"/>
                </a:cubicBezTo>
                <a:lnTo>
                  <a:pt x="4888320" y="1489053"/>
                </a:lnTo>
                <a:lnTo>
                  <a:pt x="3769847" y="2162649"/>
                </a:lnTo>
                <a:lnTo>
                  <a:pt x="3758038" y="2132202"/>
                </a:lnTo>
                <a:cubicBezTo>
                  <a:pt x="3686253" y="1967534"/>
                  <a:pt x="3589768" y="1820187"/>
                  <a:pt x="3474328" y="1696911"/>
                </a:cubicBezTo>
                <a:lnTo>
                  <a:pt x="3444201" y="1667522"/>
                </a:lnTo>
                <a:close/>
                <a:moveTo>
                  <a:pt x="1303521" y="377001"/>
                </a:moveTo>
                <a:lnTo>
                  <a:pt x="1894801" y="1547758"/>
                </a:lnTo>
                <a:lnTo>
                  <a:pt x="1827801" y="1598760"/>
                </a:lnTo>
                <a:cubicBezTo>
                  <a:pt x="1698227" y="1711375"/>
                  <a:pt x="1587093" y="1851606"/>
                  <a:pt x="1500699" y="2012054"/>
                </a:cubicBezTo>
                <a:lnTo>
                  <a:pt x="1457755" y="2100433"/>
                </a:lnTo>
                <a:lnTo>
                  <a:pt x="365222" y="1386496"/>
                </a:lnTo>
                <a:lnTo>
                  <a:pt x="401219" y="1317926"/>
                </a:lnTo>
                <a:cubicBezTo>
                  <a:pt x="602806" y="971418"/>
                  <a:pt x="871738" y="675845"/>
                  <a:pt x="1188012" y="452963"/>
                </a:cubicBezTo>
                <a:close/>
                <a:moveTo>
                  <a:pt x="2686929" y="3352"/>
                </a:moveTo>
                <a:lnTo>
                  <a:pt x="2787850" y="7252"/>
                </a:lnTo>
                <a:cubicBezTo>
                  <a:pt x="3221719" y="40903"/>
                  <a:pt x="3626148" y="190315"/>
                  <a:pt x="3975165" y="427244"/>
                </a:cubicBezTo>
                <a:lnTo>
                  <a:pt x="4062684" y="492792"/>
                </a:lnTo>
                <a:lnTo>
                  <a:pt x="3382083" y="1607292"/>
                </a:lnTo>
                <a:lnTo>
                  <a:pt x="3287671" y="1530894"/>
                </a:lnTo>
                <a:cubicBezTo>
                  <a:pt x="3138092" y="1421186"/>
                  <a:pt x="2968158" y="1346214"/>
                  <a:pt x="2786046" y="1315584"/>
                </a:cubicBezTo>
                <a:lnTo>
                  <a:pt x="2686929" y="1307322"/>
                </a:lnTo>
                <a:close/>
                <a:moveTo>
                  <a:pt x="2600179" y="0"/>
                </a:moveTo>
                <a:lnTo>
                  <a:pt x="2602523" y="91"/>
                </a:lnTo>
                <a:lnTo>
                  <a:pt x="2602523" y="1300287"/>
                </a:lnTo>
                <a:lnTo>
                  <a:pt x="2600178" y="1300091"/>
                </a:lnTo>
                <a:cubicBezTo>
                  <a:pt x="2368786" y="1300091"/>
                  <a:pt x="2151512" y="1371117"/>
                  <a:pt x="1963288" y="1495625"/>
                </a:cubicBezTo>
                <a:lnTo>
                  <a:pt x="1963103" y="1495766"/>
                </a:lnTo>
                <a:lnTo>
                  <a:pt x="1376194" y="333663"/>
                </a:lnTo>
                <a:lnTo>
                  <a:pt x="1470231" y="280231"/>
                </a:lnTo>
                <a:cubicBezTo>
                  <a:pt x="1811924" y="100662"/>
                  <a:pt x="2195242" y="0"/>
                  <a:pt x="2600179" y="0"/>
                </a:cubicBezTo>
                <a:close/>
              </a:path>
            </a:pathLst>
          </a:custGeom>
          <a:ln>
            <a:noFill/>
          </a:ln>
          <a:effectLst>
            <a:outerShdw blurRad="508000" sx="102000" sy="102000" algn="ctr" rotWithShape="0">
              <a:schemeClr val="tx1">
                <a:alpha val="7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endParaRPr>
          </a:p>
        </p:txBody>
      </p:sp>
      <p:sp>
        <p:nvSpPr>
          <p:cNvPr id="2" name="TextBox 1">
            <a:extLst>
              <a:ext uri="{FF2B5EF4-FFF2-40B4-BE49-F238E27FC236}">
                <a16:creationId xmlns:a16="http://schemas.microsoft.com/office/drawing/2014/main" id="{69735AFC-1611-B309-3C05-170A140A6D02}"/>
              </a:ext>
            </a:extLst>
          </p:cNvPr>
          <p:cNvSpPr txBox="1"/>
          <p:nvPr/>
        </p:nvSpPr>
        <p:spPr>
          <a:xfrm>
            <a:off x="428625" y="663475"/>
            <a:ext cx="5560449" cy="5355312"/>
          </a:xfrm>
          <a:prstGeom prst="rect">
            <a:avLst/>
          </a:prstGeom>
          <a:noFill/>
        </p:spPr>
        <p:txBody>
          <a:bodyPr wrap="square" rtlCol="0">
            <a:spAutoFit/>
          </a:bodyPr>
          <a:lstStyle/>
          <a:p>
            <a:r>
              <a:rPr lang="en-US" sz="3600" b="1" dirty="0">
                <a:solidFill>
                  <a:schemeClr val="bg1"/>
                </a:solidFill>
                <a:latin typeface="Calibri" panose="020F0502020204030204" pitchFamily="34" charset="0"/>
                <a:cs typeface="Calibri" panose="020F0502020204030204" pitchFamily="34" charset="0"/>
              </a:rPr>
              <a:t>       PORTFOLIO DESIGN</a:t>
            </a:r>
          </a:p>
          <a:p>
            <a:r>
              <a:rPr lang="en-US" sz="3600" b="1" dirty="0">
                <a:solidFill>
                  <a:schemeClr val="bg1"/>
                </a:solidFill>
                <a:latin typeface="Calibri" panose="020F0502020204030204" pitchFamily="34" charset="0"/>
                <a:cs typeface="Calibri" panose="020F0502020204030204" pitchFamily="34" charset="0"/>
              </a:rPr>
              <a:t>                   AND</a:t>
            </a:r>
          </a:p>
          <a:p>
            <a:r>
              <a:rPr lang="en-US" sz="3600" b="1" dirty="0">
                <a:solidFill>
                  <a:schemeClr val="bg1"/>
                </a:solidFill>
                <a:latin typeface="Calibri" panose="020F0502020204030204" pitchFamily="34" charset="0"/>
                <a:cs typeface="Calibri" panose="020F0502020204030204" pitchFamily="34" charset="0"/>
              </a:rPr>
              <a:t>               LAYOUT</a:t>
            </a:r>
          </a:p>
          <a:p>
            <a:endParaRPr lang="en-US" sz="3600" b="1"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The portfolio is organized into multiple sections including Home, About Me, Skills, Projects, Certificates, and Contact. The Home section introduces me with a photo and a brief overview, while the Skills and Projects sections use icon-based grids to showcase my abilities. Certificates are presented in a dedicated section highlighting courses in Python, IBM Web Development, and web technologies. A contact section provides links to email, LinkedIn, GitHub, and a downloadable resume. The design features a dark theme with neon glowing titles, providing a professional and modern look.</a:t>
            </a:r>
            <a:endParaRPr lang="en-IN" dirty="0">
              <a:solidFill>
                <a:schemeClr val="bg1"/>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8C1B27D-77AA-1B7C-C424-AE461B9055FB}"/>
              </a:ext>
            </a:extLst>
          </p:cNvPr>
          <p:cNvSpPr txBox="1"/>
          <p:nvPr/>
        </p:nvSpPr>
        <p:spPr>
          <a:xfrm>
            <a:off x="1231900" y="-4845254"/>
            <a:ext cx="4826000" cy="4524315"/>
          </a:xfrm>
          <a:prstGeom prst="rect">
            <a:avLst/>
          </a:prstGeom>
          <a:noFill/>
        </p:spPr>
        <p:txBody>
          <a:bodyPr wrap="square" rtlCol="0">
            <a:spAutoFit/>
          </a:bodyPr>
          <a:lstStyle/>
          <a:p>
            <a:r>
              <a:rPr lang="en-US" sz="3600" b="1" dirty="0">
                <a:solidFill>
                  <a:schemeClr val="bg1"/>
                </a:solidFill>
                <a:latin typeface="Calibri" panose="020F0502020204030204" pitchFamily="34" charset="0"/>
                <a:cs typeface="Calibri" panose="020F0502020204030204" pitchFamily="34" charset="0"/>
              </a:rPr>
              <a:t>Key Techniques in XAI</a:t>
            </a:r>
          </a:p>
          <a:p>
            <a:endParaRPr lang="en-US" sz="3600" b="1"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LIME – Local surrogate models to explain predictions.</a:t>
            </a:r>
          </a:p>
          <a:p>
            <a:endParaRPr lang="en-US"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SHAP – Game theory-based feature attribution.</a:t>
            </a:r>
          </a:p>
          <a:p>
            <a:endParaRPr lang="en-US"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Counterfactuals – “What if this input changed?”</a:t>
            </a:r>
          </a:p>
          <a:p>
            <a:endParaRPr lang="en-US"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Saliency/Attention Maps – Visual explanation for images/text.</a:t>
            </a:r>
          </a:p>
          <a:p>
            <a:endParaRPr lang="en-US"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Rule-based Models &amp; Decision Trees – Human-readable.</a:t>
            </a:r>
            <a:endParaRPr lang="en-IN" dirty="0">
              <a:solidFill>
                <a:schemeClr val="bg1"/>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A41A78A3-78F2-CDC6-5BE1-68C5BD6E6E48}"/>
              </a:ext>
            </a:extLst>
          </p:cNvPr>
          <p:cNvSpPr txBox="1"/>
          <p:nvPr/>
        </p:nvSpPr>
        <p:spPr>
          <a:xfrm>
            <a:off x="1023374" y="6858000"/>
            <a:ext cx="4965700" cy="4247317"/>
          </a:xfrm>
          <a:prstGeom prst="rect">
            <a:avLst/>
          </a:prstGeom>
          <a:noFill/>
        </p:spPr>
        <p:txBody>
          <a:bodyPr wrap="square" rtlCol="0">
            <a:spAutoFit/>
          </a:bodyPr>
          <a:lstStyle/>
          <a:p>
            <a:r>
              <a:rPr lang="en-IN" sz="3600" b="1" dirty="0">
                <a:solidFill>
                  <a:schemeClr val="bg1"/>
                </a:solidFill>
                <a:latin typeface="Calibri" panose="020F0502020204030204" pitchFamily="34" charset="0"/>
                <a:cs typeface="Calibri" panose="020F0502020204030204" pitchFamily="34" charset="0"/>
              </a:rPr>
              <a:t>XAI Tools &amp; Ecosystem</a:t>
            </a:r>
          </a:p>
          <a:p>
            <a:endParaRPr lang="en-IN" sz="3600" b="1" dirty="0">
              <a:solidFill>
                <a:schemeClr val="bg1"/>
              </a:solidFill>
              <a:latin typeface="Calibri" panose="020F0502020204030204" pitchFamily="34" charset="0"/>
              <a:cs typeface="Calibri" panose="020F0502020204030204" pitchFamily="34" charset="0"/>
            </a:endParaRPr>
          </a:p>
          <a:p>
            <a:r>
              <a:rPr lang="en-IN" dirty="0">
                <a:solidFill>
                  <a:schemeClr val="bg1"/>
                </a:solidFill>
                <a:latin typeface="Calibri" panose="020F0502020204030204" pitchFamily="34" charset="0"/>
                <a:cs typeface="Calibri" panose="020F0502020204030204" pitchFamily="34" charset="0"/>
              </a:rPr>
              <a:t>IBM AI Explainability 360 (AIX360) – Open-source.</a:t>
            </a:r>
          </a:p>
          <a:p>
            <a:endParaRPr lang="en-IN" dirty="0">
              <a:solidFill>
                <a:schemeClr val="bg1"/>
              </a:solidFill>
              <a:latin typeface="Calibri" panose="020F0502020204030204" pitchFamily="34" charset="0"/>
              <a:cs typeface="Calibri" panose="020F0502020204030204" pitchFamily="34" charset="0"/>
            </a:endParaRPr>
          </a:p>
          <a:p>
            <a:r>
              <a:rPr lang="en-IN" dirty="0">
                <a:solidFill>
                  <a:schemeClr val="bg1"/>
                </a:solidFill>
                <a:latin typeface="Calibri" panose="020F0502020204030204" pitchFamily="34" charset="0"/>
                <a:cs typeface="Calibri" panose="020F0502020204030204" pitchFamily="34" charset="0"/>
              </a:rPr>
              <a:t>Microsoft </a:t>
            </a:r>
            <a:r>
              <a:rPr lang="en-IN" dirty="0" err="1">
                <a:solidFill>
                  <a:schemeClr val="bg1"/>
                </a:solidFill>
                <a:latin typeface="Calibri" panose="020F0502020204030204" pitchFamily="34" charset="0"/>
                <a:cs typeface="Calibri" panose="020F0502020204030204" pitchFamily="34" charset="0"/>
              </a:rPr>
              <a:t>InterpretML</a:t>
            </a:r>
            <a:r>
              <a:rPr lang="en-IN" dirty="0">
                <a:solidFill>
                  <a:schemeClr val="bg1"/>
                </a:solidFill>
                <a:latin typeface="Calibri" panose="020F0502020204030204" pitchFamily="34" charset="0"/>
                <a:cs typeface="Calibri" panose="020F0502020204030204" pitchFamily="34" charset="0"/>
              </a:rPr>
              <a:t> – Interactive dashboards.</a:t>
            </a:r>
          </a:p>
          <a:p>
            <a:endParaRPr lang="en-IN" dirty="0">
              <a:solidFill>
                <a:schemeClr val="bg1"/>
              </a:solidFill>
              <a:latin typeface="Calibri" panose="020F0502020204030204" pitchFamily="34" charset="0"/>
              <a:cs typeface="Calibri" panose="020F0502020204030204" pitchFamily="34" charset="0"/>
            </a:endParaRPr>
          </a:p>
          <a:p>
            <a:r>
              <a:rPr lang="en-IN" dirty="0">
                <a:solidFill>
                  <a:schemeClr val="bg1"/>
                </a:solidFill>
                <a:latin typeface="Calibri" panose="020F0502020204030204" pitchFamily="34" charset="0"/>
                <a:cs typeface="Calibri" panose="020F0502020204030204" pitchFamily="34" charset="0"/>
              </a:rPr>
              <a:t>Google What-If Tool – Visual model testing.</a:t>
            </a:r>
          </a:p>
          <a:p>
            <a:endParaRPr lang="en-IN" dirty="0">
              <a:solidFill>
                <a:schemeClr val="bg1"/>
              </a:solidFill>
              <a:latin typeface="Calibri" panose="020F0502020204030204" pitchFamily="34" charset="0"/>
              <a:cs typeface="Calibri" panose="020F0502020204030204" pitchFamily="34" charset="0"/>
            </a:endParaRPr>
          </a:p>
          <a:p>
            <a:r>
              <a:rPr lang="en-IN" dirty="0">
                <a:solidFill>
                  <a:schemeClr val="bg1"/>
                </a:solidFill>
                <a:latin typeface="Calibri" panose="020F0502020204030204" pitchFamily="34" charset="0"/>
                <a:cs typeface="Calibri" panose="020F0502020204030204" pitchFamily="34" charset="0"/>
              </a:rPr>
              <a:t>H2O Driverless AI – Enterprise ML with explanations.</a:t>
            </a:r>
          </a:p>
          <a:p>
            <a:endParaRPr lang="en-IN" dirty="0">
              <a:solidFill>
                <a:schemeClr val="bg1"/>
              </a:solidFill>
              <a:latin typeface="Calibri" panose="020F0502020204030204" pitchFamily="34" charset="0"/>
              <a:cs typeface="Calibri" panose="020F0502020204030204" pitchFamily="34" charset="0"/>
            </a:endParaRPr>
          </a:p>
          <a:p>
            <a:r>
              <a:rPr lang="en-IN" dirty="0">
                <a:solidFill>
                  <a:schemeClr val="bg1"/>
                </a:solidFill>
                <a:latin typeface="Calibri" panose="020F0502020204030204" pitchFamily="34" charset="0"/>
                <a:cs typeface="Calibri" panose="020F0502020204030204" pitchFamily="34" charset="0"/>
              </a:rPr>
              <a:t>DARPA XAI Program – Pioneering research in military AI.</a:t>
            </a:r>
          </a:p>
        </p:txBody>
      </p:sp>
    </p:spTree>
    <p:extLst>
      <p:ext uri="{BB962C8B-B14F-4D97-AF65-F5344CB8AC3E}">
        <p14:creationId xmlns:p14="http://schemas.microsoft.com/office/powerpoint/2010/main" val="1852738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666C24A-AB4A-FF08-3403-EE6BB5AFAFCA}"/>
              </a:ext>
            </a:extLst>
          </p:cNvPr>
          <p:cNvSpPr/>
          <p:nvPr/>
        </p:nvSpPr>
        <p:spPr>
          <a:xfrm>
            <a:off x="0" y="-1"/>
            <a:ext cx="12192000" cy="6858000"/>
          </a:xfrm>
          <a:prstGeom prst="rect">
            <a:avLst/>
          </a:prstGeom>
          <a:gradFill flip="none" rotWithShape="1">
            <a:gsLst>
              <a:gs pos="0">
                <a:schemeClr val="tx1">
                  <a:alpha val="99000"/>
                </a:schemeClr>
              </a:gs>
              <a:gs pos="100000">
                <a:schemeClr val="tx1">
                  <a:alpha val="0"/>
                </a:schemeClr>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8" name="Freeform: Shape 7">
            <a:extLst>
              <a:ext uri="{FF2B5EF4-FFF2-40B4-BE49-F238E27FC236}">
                <a16:creationId xmlns:a16="http://schemas.microsoft.com/office/drawing/2014/main" id="{F3022507-51F2-E7F0-8922-D68DE40CD6C7}"/>
              </a:ext>
            </a:extLst>
          </p:cNvPr>
          <p:cNvSpPr/>
          <p:nvPr/>
        </p:nvSpPr>
        <p:spPr>
          <a:xfrm rot="4475432">
            <a:off x="6556118" y="-6406658"/>
            <a:ext cx="19734057" cy="19671315"/>
          </a:xfrm>
          <a:custGeom>
            <a:avLst/>
            <a:gdLst>
              <a:gd name="connsiteX0" fmla="*/ 3218963 w 5200358"/>
              <a:gd name="connsiteY0" fmla="*/ 4169652 h 5655212"/>
              <a:gd name="connsiteX1" fmla="*/ 3805815 w 5200358"/>
              <a:gd name="connsiteY1" fmla="*/ 5331642 h 5655212"/>
              <a:gd name="connsiteX2" fmla="*/ 3584636 w 5200358"/>
              <a:gd name="connsiteY2" fmla="*/ 5445518 h 5655212"/>
              <a:gd name="connsiteX3" fmla="*/ 2756809 w 5200358"/>
              <a:gd name="connsiteY3" fmla="*/ 5650167 h 5655212"/>
              <a:gd name="connsiteX4" fmla="*/ 2686929 w 5200358"/>
              <a:gd name="connsiteY4" fmla="*/ 5652418 h 5655212"/>
              <a:gd name="connsiteX5" fmla="*/ 2686929 w 5200358"/>
              <a:gd name="connsiteY5" fmla="*/ 4349093 h 5655212"/>
              <a:gd name="connsiteX6" fmla="*/ 2755583 w 5200358"/>
              <a:gd name="connsiteY6" fmla="*/ 4344322 h 5655212"/>
              <a:gd name="connsiteX7" fmla="*/ 3134987 w 5200358"/>
              <a:gd name="connsiteY7" fmla="*/ 4220306 h 5655212"/>
              <a:gd name="connsiteX8" fmla="*/ 1934911 w 5200358"/>
              <a:gd name="connsiteY8" fmla="*/ 4139018 h 5655212"/>
              <a:gd name="connsiteX9" fmla="*/ 2015331 w 5200358"/>
              <a:gd name="connsiteY9" fmla="*/ 4192206 h 5655212"/>
              <a:gd name="connsiteX10" fmla="*/ 2600178 w 5200358"/>
              <a:gd name="connsiteY10" fmla="*/ 4355122 h 5655212"/>
              <a:gd name="connsiteX11" fmla="*/ 2602523 w 5200358"/>
              <a:gd name="connsiteY11" fmla="*/ 4354959 h 5655212"/>
              <a:gd name="connsiteX12" fmla="*/ 2602523 w 5200358"/>
              <a:gd name="connsiteY12" fmla="*/ 5655137 h 5655212"/>
              <a:gd name="connsiteX13" fmla="*/ 2600179 w 5200358"/>
              <a:gd name="connsiteY13" fmla="*/ 5655212 h 5655212"/>
              <a:gd name="connsiteX14" fmla="*/ 1430484 w 5200358"/>
              <a:gd name="connsiteY14" fmla="*/ 5353635 h 5655212"/>
              <a:gd name="connsiteX15" fmla="*/ 1257744 w 5200358"/>
              <a:gd name="connsiteY15" fmla="*/ 5247894 h 5655212"/>
              <a:gd name="connsiteX16" fmla="*/ 3689768 w 5200358"/>
              <a:gd name="connsiteY16" fmla="*/ 3659815 h 5655212"/>
              <a:gd name="connsiteX17" fmla="*/ 4777683 w 5200358"/>
              <a:gd name="connsiteY17" fmla="*/ 4370734 h 5655212"/>
              <a:gd name="connsiteX18" fmla="*/ 4664931 w 5200358"/>
              <a:gd name="connsiteY18" fmla="*/ 4546498 h 5655212"/>
              <a:gd name="connsiteX19" fmla="*/ 4070332 w 5200358"/>
              <a:gd name="connsiteY19" fmla="*/ 5160177 h 5655212"/>
              <a:gd name="connsiteX20" fmla="*/ 3878273 w 5200358"/>
              <a:gd name="connsiteY20" fmla="*/ 5287881 h 5655212"/>
              <a:gd name="connsiteX21" fmla="*/ 3289078 w 5200358"/>
              <a:gd name="connsiteY21" fmla="*/ 4121251 h 5655212"/>
              <a:gd name="connsiteX22" fmla="*/ 3357752 w 5200358"/>
              <a:gd name="connsiteY22" fmla="*/ 4069131 h 5655212"/>
              <a:gd name="connsiteX23" fmla="*/ 3632553 w 5200358"/>
              <a:gd name="connsiteY23" fmla="*/ 3756178 h 5655212"/>
              <a:gd name="connsiteX24" fmla="*/ 1495864 w 5200358"/>
              <a:gd name="connsiteY24" fmla="*/ 3630677 h 5655212"/>
              <a:gd name="connsiteX25" fmla="*/ 1541651 w 5200358"/>
              <a:gd name="connsiteY25" fmla="*/ 3714671 h 5655212"/>
              <a:gd name="connsiteX26" fmla="*/ 1816072 w 5200358"/>
              <a:gd name="connsiteY26" fmla="*/ 4046140 h 5655212"/>
              <a:gd name="connsiteX27" fmla="*/ 1867377 w 5200358"/>
              <a:gd name="connsiteY27" fmla="*/ 4087655 h 5655212"/>
              <a:gd name="connsiteX28" fmla="*/ 1188016 w 5200358"/>
              <a:gd name="connsiteY28" fmla="*/ 5200124 h 5655212"/>
              <a:gd name="connsiteX29" fmla="*/ 1031966 w 5200358"/>
              <a:gd name="connsiteY29" fmla="*/ 5083250 h 5655212"/>
              <a:gd name="connsiteX30" fmla="*/ 483123 w 5200358"/>
              <a:gd name="connsiteY30" fmla="*/ 4469665 h 5655212"/>
              <a:gd name="connsiteX31" fmla="*/ 383535 w 5200358"/>
              <a:gd name="connsiteY31" fmla="*/ 4300573 h 5655212"/>
              <a:gd name="connsiteX32" fmla="*/ 3896640 w 5200358"/>
              <a:gd name="connsiteY32" fmla="*/ 2912011 h 5655212"/>
              <a:gd name="connsiteX33" fmla="*/ 5196439 w 5200358"/>
              <a:gd name="connsiteY33" fmla="*/ 2912011 h 5655212"/>
              <a:gd name="connsiteX34" fmla="*/ 5186934 w 5200358"/>
              <a:gd name="connsiteY34" fmla="*/ 3116712 h 5655212"/>
              <a:gd name="connsiteX35" fmla="*/ 4915900 w 5200358"/>
              <a:gd name="connsiteY35" fmla="*/ 4114878 h 5655212"/>
              <a:gd name="connsiteX36" fmla="*/ 4819997 w 5200358"/>
              <a:gd name="connsiteY36" fmla="*/ 4297555 h 5655212"/>
              <a:gd name="connsiteX37" fmla="*/ 3728317 w 5200358"/>
              <a:gd name="connsiteY37" fmla="*/ 3584176 h 5655212"/>
              <a:gd name="connsiteX38" fmla="*/ 3758038 w 5200358"/>
              <a:gd name="connsiteY38" fmla="*/ 3523010 h 5655212"/>
              <a:gd name="connsiteX39" fmla="*/ 3893555 w 5200358"/>
              <a:gd name="connsiteY39" fmla="*/ 2983786 h 5655212"/>
              <a:gd name="connsiteX40" fmla="*/ 3920 w 5200358"/>
              <a:gd name="connsiteY40" fmla="*/ 2912011 h 5655212"/>
              <a:gd name="connsiteX41" fmla="*/ 1303717 w 5200358"/>
              <a:gd name="connsiteY41" fmla="*/ 2912011 h 5655212"/>
              <a:gd name="connsiteX42" fmla="*/ 1306802 w 5200358"/>
              <a:gd name="connsiteY42" fmla="*/ 2983786 h 5655212"/>
              <a:gd name="connsiteX43" fmla="*/ 1410500 w 5200358"/>
              <a:gd name="connsiteY43" fmla="*/ 3444579 h 5655212"/>
              <a:gd name="connsiteX44" fmla="*/ 1457943 w 5200358"/>
              <a:gd name="connsiteY44" fmla="*/ 3554983 h 5655212"/>
              <a:gd name="connsiteX45" fmla="*/ 340698 w 5200358"/>
              <a:gd name="connsiteY45" fmla="*/ 4227840 h 5655212"/>
              <a:gd name="connsiteX46" fmla="*/ 340591 w 5200358"/>
              <a:gd name="connsiteY46" fmla="*/ 4227659 h 5655212"/>
              <a:gd name="connsiteX47" fmla="*/ 13425 w 5200358"/>
              <a:gd name="connsiteY47" fmla="*/ 3116712 h 5655212"/>
              <a:gd name="connsiteX48" fmla="*/ 4924071 w 5200358"/>
              <a:gd name="connsiteY48" fmla="*/ 1566053 h 5655212"/>
              <a:gd name="connsiteX49" fmla="*/ 4979537 w 5200358"/>
              <a:gd name="connsiteY49" fmla="*/ 1685520 h 5655212"/>
              <a:gd name="connsiteX50" fmla="*/ 5186934 w 5200358"/>
              <a:gd name="connsiteY50" fmla="*/ 2538500 h 5655212"/>
              <a:gd name="connsiteX51" fmla="*/ 5200358 w 5200358"/>
              <a:gd name="connsiteY51" fmla="*/ 2827605 h 5655212"/>
              <a:gd name="connsiteX52" fmla="*/ 3900267 w 5200358"/>
              <a:gd name="connsiteY52" fmla="*/ 2827605 h 5655212"/>
              <a:gd name="connsiteX53" fmla="*/ 3893555 w 5200358"/>
              <a:gd name="connsiteY53" fmla="*/ 2671426 h 5655212"/>
              <a:gd name="connsiteX54" fmla="*/ 3807157 w 5200358"/>
              <a:gd name="connsiteY54" fmla="*/ 2258846 h 5655212"/>
              <a:gd name="connsiteX55" fmla="*/ 3800826 w 5200358"/>
              <a:gd name="connsiteY55" fmla="*/ 2242523 h 5655212"/>
              <a:gd name="connsiteX56" fmla="*/ 325808 w 5200358"/>
              <a:gd name="connsiteY56" fmla="*/ 1461570 h 5655212"/>
              <a:gd name="connsiteX57" fmla="*/ 1424071 w 5200358"/>
              <a:gd name="connsiteY57" fmla="*/ 2179251 h 5655212"/>
              <a:gd name="connsiteX58" fmla="*/ 1393200 w 5200358"/>
              <a:gd name="connsiteY58" fmla="*/ 2258846 h 5655212"/>
              <a:gd name="connsiteX59" fmla="*/ 1306802 w 5200358"/>
              <a:gd name="connsiteY59" fmla="*/ 2671426 h 5655212"/>
              <a:gd name="connsiteX60" fmla="*/ 1300089 w 5200358"/>
              <a:gd name="connsiteY60" fmla="*/ 2827605 h 5655212"/>
              <a:gd name="connsiteX61" fmla="*/ 0 w 5200358"/>
              <a:gd name="connsiteY61" fmla="*/ 2827605 h 5655212"/>
              <a:gd name="connsiteX62" fmla="*/ 13425 w 5200358"/>
              <a:gd name="connsiteY62" fmla="*/ 2538500 h 5655212"/>
              <a:gd name="connsiteX63" fmla="*/ 284458 w 5200358"/>
              <a:gd name="connsiteY63" fmla="*/ 1540334 h 5655212"/>
              <a:gd name="connsiteX64" fmla="*/ 4130546 w 5200358"/>
              <a:gd name="connsiteY64" fmla="*/ 543617 h 5655212"/>
              <a:gd name="connsiteX65" fmla="*/ 4168393 w 5200358"/>
              <a:gd name="connsiteY65" fmla="*/ 571963 h 5655212"/>
              <a:gd name="connsiteX66" fmla="*/ 4859768 w 5200358"/>
              <a:gd name="connsiteY66" fmla="*/ 1427554 h 5655212"/>
              <a:gd name="connsiteX67" fmla="*/ 4888320 w 5200358"/>
              <a:gd name="connsiteY67" fmla="*/ 1489053 h 5655212"/>
              <a:gd name="connsiteX68" fmla="*/ 3769847 w 5200358"/>
              <a:gd name="connsiteY68" fmla="*/ 2162649 h 5655212"/>
              <a:gd name="connsiteX69" fmla="*/ 3758038 w 5200358"/>
              <a:gd name="connsiteY69" fmla="*/ 2132202 h 5655212"/>
              <a:gd name="connsiteX70" fmla="*/ 3474328 w 5200358"/>
              <a:gd name="connsiteY70" fmla="*/ 1696911 h 5655212"/>
              <a:gd name="connsiteX71" fmla="*/ 3444201 w 5200358"/>
              <a:gd name="connsiteY71" fmla="*/ 1667522 h 5655212"/>
              <a:gd name="connsiteX72" fmla="*/ 1303521 w 5200358"/>
              <a:gd name="connsiteY72" fmla="*/ 377001 h 5655212"/>
              <a:gd name="connsiteX73" fmla="*/ 1894801 w 5200358"/>
              <a:gd name="connsiteY73" fmla="*/ 1547758 h 5655212"/>
              <a:gd name="connsiteX74" fmla="*/ 1827801 w 5200358"/>
              <a:gd name="connsiteY74" fmla="*/ 1598760 h 5655212"/>
              <a:gd name="connsiteX75" fmla="*/ 1500699 w 5200358"/>
              <a:gd name="connsiteY75" fmla="*/ 2012054 h 5655212"/>
              <a:gd name="connsiteX76" fmla="*/ 1457755 w 5200358"/>
              <a:gd name="connsiteY76" fmla="*/ 2100433 h 5655212"/>
              <a:gd name="connsiteX77" fmla="*/ 365222 w 5200358"/>
              <a:gd name="connsiteY77" fmla="*/ 1386496 h 5655212"/>
              <a:gd name="connsiteX78" fmla="*/ 401219 w 5200358"/>
              <a:gd name="connsiteY78" fmla="*/ 1317926 h 5655212"/>
              <a:gd name="connsiteX79" fmla="*/ 1188012 w 5200358"/>
              <a:gd name="connsiteY79" fmla="*/ 452963 h 5655212"/>
              <a:gd name="connsiteX80" fmla="*/ 2686929 w 5200358"/>
              <a:gd name="connsiteY80" fmla="*/ 3352 h 5655212"/>
              <a:gd name="connsiteX81" fmla="*/ 2787850 w 5200358"/>
              <a:gd name="connsiteY81" fmla="*/ 7252 h 5655212"/>
              <a:gd name="connsiteX82" fmla="*/ 3975165 w 5200358"/>
              <a:gd name="connsiteY82" fmla="*/ 427244 h 5655212"/>
              <a:gd name="connsiteX83" fmla="*/ 4062684 w 5200358"/>
              <a:gd name="connsiteY83" fmla="*/ 492792 h 5655212"/>
              <a:gd name="connsiteX84" fmla="*/ 3382083 w 5200358"/>
              <a:gd name="connsiteY84" fmla="*/ 1607292 h 5655212"/>
              <a:gd name="connsiteX85" fmla="*/ 3287671 w 5200358"/>
              <a:gd name="connsiteY85" fmla="*/ 1530894 h 5655212"/>
              <a:gd name="connsiteX86" fmla="*/ 2786046 w 5200358"/>
              <a:gd name="connsiteY86" fmla="*/ 1315584 h 5655212"/>
              <a:gd name="connsiteX87" fmla="*/ 2686929 w 5200358"/>
              <a:gd name="connsiteY87" fmla="*/ 1307322 h 5655212"/>
              <a:gd name="connsiteX88" fmla="*/ 2600179 w 5200358"/>
              <a:gd name="connsiteY88" fmla="*/ 0 h 5655212"/>
              <a:gd name="connsiteX89" fmla="*/ 2602523 w 5200358"/>
              <a:gd name="connsiteY89" fmla="*/ 91 h 5655212"/>
              <a:gd name="connsiteX90" fmla="*/ 2602523 w 5200358"/>
              <a:gd name="connsiteY90" fmla="*/ 1300287 h 5655212"/>
              <a:gd name="connsiteX91" fmla="*/ 2600178 w 5200358"/>
              <a:gd name="connsiteY91" fmla="*/ 1300091 h 5655212"/>
              <a:gd name="connsiteX92" fmla="*/ 1963288 w 5200358"/>
              <a:gd name="connsiteY92" fmla="*/ 1495625 h 5655212"/>
              <a:gd name="connsiteX93" fmla="*/ 1963103 w 5200358"/>
              <a:gd name="connsiteY93" fmla="*/ 1495766 h 5655212"/>
              <a:gd name="connsiteX94" fmla="*/ 1376194 w 5200358"/>
              <a:gd name="connsiteY94" fmla="*/ 333663 h 5655212"/>
              <a:gd name="connsiteX95" fmla="*/ 1470231 w 5200358"/>
              <a:gd name="connsiteY95" fmla="*/ 280231 h 5655212"/>
              <a:gd name="connsiteX96" fmla="*/ 2600179 w 5200358"/>
              <a:gd name="connsiteY96" fmla="*/ 0 h 565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5200358" h="5655212">
                <a:moveTo>
                  <a:pt x="3218963" y="4169652"/>
                </a:moveTo>
                <a:lnTo>
                  <a:pt x="3805815" y="5331642"/>
                </a:lnTo>
                <a:lnTo>
                  <a:pt x="3584636" y="5445518"/>
                </a:lnTo>
                <a:cubicBezTo>
                  <a:pt x="3326817" y="5560291"/>
                  <a:pt x="3048275" y="5631335"/>
                  <a:pt x="2756809" y="5650167"/>
                </a:cubicBezTo>
                <a:lnTo>
                  <a:pt x="2686929" y="5652418"/>
                </a:lnTo>
                <a:lnTo>
                  <a:pt x="2686929" y="4349093"/>
                </a:lnTo>
                <a:lnTo>
                  <a:pt x="2755583" y="4344322"/>
                </a:lnTo>
                <a:cubicBezTo>
                  <a:pt x="2889341" y="4325602"/>
                  <a:pt x="3016865" y="4283022"/>
                  <a:pt x="3134987" y="4220306"/>
                </a:cubicBezTo>
                <a:close/>
                <a:moveTo>
                  <a:pt x="1934911" y="4139018"/>
                </a:moveTo>
                <a:lnTo>
                  <a:pt x="2015331" y="4192206"/>
                </a:lnTo>
                <a:cubicBezTo>
                  <a:pt x="2191133" y="4296423"/>
                  <a:pt x="2389821" y="4355122"/>
                  <a:pt x="2600178" y="4355122"/>
                </a:cubicBezTo>
                <a:lnTo>
                  <a:pt x="2602523" y="4354959"/>
                </a:lnTo>
                <a:lnTo>
                  <a:pt x="2602523" y="5655137"/>
                </a:lnTo>
                <a:lnTo>
                  <a:pt x="2600179" y="5655212"/>
                </a:lnTo>
                <a:cubicBezTo>
                  <a:pt x="2179465" y="5655212"/>
                  <a:pt x="1782088" y="5546554"/>
                  <a:pt x="1430484" y="5353635"/>
                </a:cubicBezTo>
                <a:lnTo>
                  <a:pt x="1257744" y="5247894"/>
                </a:lnTo>
                <a:close/>
                <a:moveTo>
                  <a:pt x="3689768" y="3659815"/>
                </a:moveTo>
                <a:lnTo>
                  <a:pt x="4777683" y="4370734"/>
                </a:lnTo>
                <a:lnTo>
                  <a:pt x="4664931" y="4546498"/>
                </a:lnTo>
                <a:cubicBezTo>
                  <a:pt x="4497854" y="4783480"/>
                  <a:pt x="4297054" y="4990867"/>
                  <a:pt x="4070332" y="5160177"/>
                </a:cubicBezTo>
                <a:lnTo>
                  <a:pt x="3878273" y="5287881"/>
                </a:lnTo>
                <a:lnTo>
                  <a:pt x="3289078" y="4121251"/>
                </a:lnTo>
                <a:lnTo>
                  <a:pt x="3357752" y="4069131"/>
                </a:lnTo>
                <a:cubicBezTo>
                  <a:pt x="3461927" y="3981224"/>
                  <a:pt x="3554584" y="3875665"/>
                  <a:pt x="3632553" y="3756178"/>
                </a:cubicBezTo>
                <a:close/>
                <a:moveTo>
                  <a:pt x="1495864" y="3630677"/>
                </a:moveTo>
                <a:lnTo>
                  <a:pt x="1541651" y="3714671"/>
                </a:lnTo>
                <a:cubicBezTo>
                  <a:pt x="1618353" y="3840796"/>
                  <a:pt x="1710976" y="3952636"/>
                  <a:pt x="1816072" y="4046140"/>
                </a:cubicBezTo>
                <a:lnTo>
                  <a:pt x="1867377" y="4087655"/>
                </a:lnTo>
                <a:lnTo>
                  <a:pt x="1188016" y="5200124"/>
                </a:lnTo>
                <a:lnTo>
                  <a:pt x="1031966" y="5083250"/>
                </a:lnTo>
                <a:cubicBezTo>
                  <a:pt x="821774" y="4910165"/>
                  <a:pt x="636526" y="4703135"/>
                  <a:pt x="483123" y="4469665"/>
                </a:cubicBezTo>
                <a:lnTo>
                  <a:pt x="383535" y="4300573"/>
                </a:lnTo>
                <a:close/>
                <a:moveTo>
                  <a:pt x="3896640" y="2912011"/>
                </a:moveTo>
                <a:lnTo>
                  <a:pt x="5196439" y="2912011"/>
                </a:lnTo>
                <a:lnTo>
                  <a:pt x="5186934" y="3116712"/>
                </a:lnTo>
                <a:cubicBezTo>
                  <a:pt x="5153645" y="3473172"/>
                  <a:pt x="5059471" y="3810058"/>
                  <a:pt x="4915900" y="4114878"/>
                </a:cubicBezTo>
                <a:lnTo>
                  <a:pt x="4819997" y="4297555"/>
                </a:lnTo>
                <a:lnTo>
                  <a:pt x="3728317" y="3584176"/>
                </a:lnTo>
                <a:lnTo>
                  <a:pt x="3758038" y="3523010"/>
                </a:lnTo>
                <a:cubicBezTo>
                  <a:pt x="3829824" y="3358342"/>
                  <a:pt x="3876911" y="3176351"/>
                  <a:pt x="3893555" y="2983786"/>
                </a:cubicBezTo>
                <a:close/>
                <a:moveTo>
                  <a:pt x="3920" y="2912011"/>
                </a:moveTo>
                <a:lnTo>
                  <a:pt x="1303717" y="2912011"/>
                </a:lnTo>
                <a:lnTo>
                  <a:pt x="1306802" y="2983786"/>
                </a:lnTo>
                <a:cubicBezTo>
                  <a:pt x="1320846" y="3146262"/>
                  <a:pt x="1356562" y="3301211"/>
                  <a:pt x="1410500" y="3444579"/>
                </a:cubicBezTo>
                <a:lnTo>
                  <a:pt x="1457943" y="3554983"/>
                </a:lnTo>
                <a:lnTo>
                  <a:pt x="340698" y="4227840"/>
                </a:lnTo>
                <a:lnTo>
                  <a:pt x="340591" y="4227659"/>
                </a:lnTo>
                <a:cubicBezTo>
                  <a:pt x="165382" y="3893974"/>
                  <a:pt x="50875" y="3517729"/>
                  <a:pt x="13425" y="3116712"/>
                </a:cubicBezTo>
                <a:close/>
                <a:moveTo>
                  <a:pt x="4924071" y="1566053"/>
                </a:moveTo>
                <a:lnTo>
                  <a:pt x="4979537" y="1685520"/>
                </a:lnTo>
                <a:cubicBezTo>
                  <a:pt x="5087414" y="1950909"/>
                  <a:pt x="5158846" y="2237737"/>
                  <a:pt x="5186934" y="2538500"/>
                </a:cubicBezTo>
                <a:lnTo>
                  <a:pt x="5200358" y="2827605"/>
                </a:lnTo>
                <a:lnTo>
                  <a:pt x="3900267" y="2827605"/>
                </a:lnTo>
                <a:lnTo>
                  <a:pt x="3893555" y="2671426"/>
                </a:lnTo>
                <a:cubicBezTo>
                  <a:pt x="3881072" y="2527003"/>
                  <a:pt x="3851464" y="2388527"/>
                  <a:pt x="3807157" y="2258846"/>
                </a:cubicBezTo>
                <a:lnTo>
                  <a:pt x="3800826" y="2242523"/>
                </a:lnTo>
                <a:close/>
                <a:moveTo>
                  <a:pt x="325808" y="1461570"/>
                </a:moveTo>
                <a:lnTo>
                  <a:pt x="1424071" y="2179251"/>
                </a:lnTo>
                <a:lnTo>
                  <a:pt x="1393200" y="2258846"/>
                </a:lnTo>
                <a:cubicBezTo>
                  <a:pt x="1348892" y="2388527"/>
                  <a:pt x="1319285" y="2527003"/>
                  <a:pt x="1306802" y="2671426"/>
                </a:cubicBezTo>
                <a:lnTo>
                  <a:pt x="1300089" y="2827605"/>
                </a:lnTo>
                <a:lnTo>
                  <a:pt x="0" y="2827605"/>
                </a:lnTo>
                <a:lnTo>
                  <a:pt x="13425" y="2538500"/>
                </a:lnTo>
                <a:cubicBezTo>
                  <a:pt x="46714" y="2182041"/>
                  <a:pt x="140887" y="1845155"/>
                  <a:pt x="284458" y="1540334"/>
                </a:cubicBezTo>
                <a:close/>
                <a:moveTo>
                  <a:pt x="4130546" y="543617"/>
                </a:moveTo>
                <a:lnTo>
                  <a:pt x="4168393" y="571963"/>
                </a:lnTo>
                <a:cubicBezTo>
                  <a:pt x="4448648" y="802743"/>
                  <a:pt x="4684559" y="1093869"/>
                  <a:pt x="4859768" y="1427554"/>
                </a:cubicBezTo>
                <a:lnTo>
                  <a:pt x="4888320" y="1489053"/>
                </a:lnTo>
                <a:lnTo>
                  <a:pt x="3769847" y="2162649"/>
                </a:lnTo>
                <a:lnTo>
                  <a:pt x="3758038" y="2132202"/>
                </a:lnTo>
                <a:cubicBezTo>
                  <a:pt x="3686253" y="1967534"/>
                  <a:pt x="3589768" y="1820187"/>
                  <a:pt x="3474328" y="1696911"/>
                </a:cubicBezTo>
                <a:lnTo>
                  <a:pt x="3444201" y="1667522"/>
                </a:lnTo>
                <a:close/>
                <a:moveTo>
                  <a:pt x="1303521" y="377001"/>
                </a:moveTo>
                <a:lnTo>
                  <a:pt x="1894801" y="1547758"/>
                </a:lnTo>
                <a:lnTo>
                  <a:pt x="1827801" y="1598760"/>
                </a:lnTo>
                <a:cubicBezTo>
                  <a:pt x="1698227" y="1711375"/>
                  <a:pt x="1587093" y="1851606"/>
                  <a:pt x="1500699" y="2012054"/>
                </a:cubicBezTo>
                <a:lnTo>
                  <a:pt x="1457755" y="2100433"/>
                </a:lnTo>
                <a:lnTo>
                  <a:pt x="365222" y="1386496"/>
                </a:lnTo>
                <a:lnTo>
                  <a:pt x="401219" y="1317926"/>
                </a:lnTo>
                <a:cubicBezTo>
                  <a:pt x="602806" y="971418"/>
                  <a:pt x="871738" y="675845"/>
                  <a:pt x="1188012" y="452963"/>
                </a:cubicBezTo>
                <a:close/>
                <a:moveTo>
                  <a:pt x="2686929" y="3352"/>
                </a:moveTo>
                <a:lnTo>
                  <a:pt x="2787850" y="7252"/>
                </a:lnTo>
                <a:cubicBezTo>
                  <a:pt x="3221719" y="40903"/>
                  <a:pt x="3626148" y="190315"/>
                  <a:pt x="3975165" y="427244"/>
                </a:cubicBezTo>
                <a:lnTo>
                  <a:pt x="4062684" y="492792"/>
                </a:lnTo>
                <a:lnTo>
                  <a:pt x="3382083" y="1607292"/>
                </a:lnTo>
                <a:lnTo>
                  <a:pt x="3287671" y="1530894"/>
                </a:lnTo>
                <a:cubicBezTo>
                  <a:pt x="3138092" y="1421186"/>
                  <a:pt x="2968158" y="1346214"/>
                  <a:pt x="2786046" y="1315584"/>
                </a:cubicBezTo>
                <a:lnTo>
                  <a:pt x="2686929" y="1307322"/>
                </a:lnTo>
                <a:close/>
                <a:moveTo>
                  <a:pt x="2600179" y="0"/>
                </a:moveTo>
                <a:lnTo>
                  <a:pt x="2602523" y="91"/>
                </a:lnTo>
                <a:lnTo>
                  <a:pt x="2602523" y="1300287"/>
                </a:lnTo>
                <a:lnTo>
                  <a:pt x="2600178" y="1300091"/>
                </a:lnTo>
                <a:cubicBezTo>
                  <a:pt x="2368786" y="1300091"/>
                  <a:pt x="2151512" y="1371117"/>
                  <a:pt x="1963288" y="1495625"/>
                </a:cubicBezTo>
                <a:lnTo>
                  <a:pt x="1963103" y="1495766"/>
                </a:lnTo>
                <a:lnTo>
                  <a:pt x="1376194" y="333663"/>
                </a:lnTo>
                <a:lnTo>
                  <a:pt x="1470231" y="280231"/>
                </a:lnTo>
                <a:cubicBezTo>
                  <a:pt x="1811924" y="100662"/>
                  <a:pt x="2195242" y="0"/>
                  <a:pt x="2600179" y="0"/>
                </a:cubicBezTo>
                <a:close/>
              </a:path>
            </a:pathLst>
          </a:custGeom>
          <a:ln>
            <a:noFill/>
          </a:ln>
          <a:effectLst>
            <a:outerShdw blurRad="508000" sx="102000" sy="102000" algn="ctr" rotWithShape="0">
              <a:schemeClr val="tx1">
                <a:alpha val="7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endParaRPr>
          </a:p>
        </p:txBody>
      </p:sp>
      <p:sp>
        <p:nvSpPr>
          <p:cNvPr id="2" name="TextBox 1">
            <a:extLst>
              <a:ext uri="{FF2B5EF4-FFF2-40B4-BE49-F238E27FC236}">
                <a16:creationId xmlns:a16="http://schemas.microsoft.com/office/drawing/2014/main" id="{05E3E0FB-07EB-FA7B-52C9-BF7FC3E40F0A}"/>
              </a:ext>
            </a:extLst>
          </p:cNvPr>
          <p:cNvSpPr txBox="1"/>
          <p:nvPr/>
        </p:nvSpPr>
        <p:spPr>
          <a:xfrm>
            <a:off x="964383" y="1028342"/>
            <a:ext cx="4965700" cy="4801314"/>
          </a:xfrm>
          <a:prstGeom prst="rect">
            <a:avLst/>
          </a:prstGeom>
          <a:noFill/>
        </p:spPr>
        <p:txBody>
          <a:bodyPr wrap="square" rtlCol="0">
            <a:spAutoFit/>
          </a:bodyPr>
          <a:lstStyle/>
          <a:p>
            <a:r>
              <a:rPr lang="en-IN" sz="3600" b="1" dirty="0">
                <a:solidFill>
                  <a:schemeClr val="bg1"/>
                </a:solidFill>
                <a:latin typeface="Calibri" panose="020F0502020204030204" pitchFamily="34" charset="0"/>
                <a:cs typeface="Calibri" panose="020F0502020204030204" pitchFamily="34" charset="0"/>
              </a:rPr>
              <a:t>               FEATURES</a:t>
            </a:r>
          </a:p>
          <a:p>
            <a:r>
              <a:rPr lang="en-IN" sz="3600" b="1" dirty="0">
                <a:solidFill>
                  <a:schemeClr val="bg1"/>
                </a:solidFill>
                <a:latin typeface="Calibri" panose="020F0502020204030204" pitchFamily="34" charset="0"/>
                <a:cs typeface="Calibri" panose="020F0502020204030204" pitchFamily="34" charset="0"/>
              </a:rPr>
              <a:t>                    AND</a:t>
            </a:r>
          </a:p>
          <a:p>
            <a:r>
              <a:rPr lang="en-IN" sz="3600" b="1" dirty="0">
                <a:solidFill>
                  <a:schemeClr val="bg1"/>
                </a:solidFill>
                <a:latin typeface="Calibri" panose="020F0502020204030204" pitchFamily="34" charset="0"/>
                <a:cs typeface="Calibri" panose="020F0502020204030204" pitchFamily="34" charset="0"/>
              </a:rPr>
              <a:t>          FUNCTIONALITY</a:t>
            </a:r>
          </a:p>
          <a:p>
            <a:endParaRPr lang="en-IN" sz="3600" b="1"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Key features of the portfolio include interactive skill and project grids, responsive design for mobile and desktop users, and hover effects on cards and titles for enhanced user experience. Users can download my resume directly from the portfolio, and links to LinkedIn and GitHub provide additional professional context. The website also incorporates certificates and internship information to fully demonstrate my technical expertise</a:t>
            </a:r>
            <a:r>
              <a:rPr lang="en-US" dirty="0">
                <a:latin typeface="Calibri" panose="020F0502020204030204" pitchFamily="34" charset="0"/>
                <a:cs typeface="Calibri" panose="020F0502020204030204" pitchFamily="34" charset="0"/>
              </a:rPr>
              <a:t>.</a:t>
            </a:r>
            <a:endParaRPr lang="en-IN" dirty="0">
              <a:solidFill>
                <a:schemeClr val="bg1"/>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8EB38697-A4D7-6F1C-C3D0-FC5D01F51274}"/>
              </a:ext>
            </a:extLst>
          </p:cNvPr>
          <p:cNvSpPr txBox="1"/>
          <p:nvPr/>
        </p:nvSpPr>
        <p:spPr>
          <a:xfrm>
            <a:off x="1231083" y="-4801316"/>
            <a:ext cx="4864100" cy="4801314"/>
          </a:xfrm>
          <a:prstGeom prst="rect">
            <a:avLst/>
          </a:prstGeom>
          <a:noFill/>
        </p:spPr>
        <p:txBody>
          <a:bodyPr wrap="square" rtlCol="0">
            <a:spAutoFit/>
          </a:bodyPr>
          <a:lstStyle/>
          <a:p>
            <a:r>
              <a:rPr lang="en-US" sz="3600" b="1" dirty="0">
                <a:solidFill>
                  <a:schemeClr val="bg1"/>
                </a:solidFill>
                <a:latin typeface="Calibri" panose="020F0502020204030204" pitchFamily="34" charset="0"/>
                <a:cs typeface="Calibri" panose="020F0502020204030204" pitchFamily="34" charset="0"/>
              </a:rPr>
              <a:t>How Does It Work?</a:t>
            </a:r>
          </a:p>
          <a:p>
            <a:endParaRPr lang="en-US" sz="3600" b="1"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Pre-model explainability: Data </a:t>
            </a:r>
            <a:r>
              <a:rPr lang="en-US" dirty="0" err="1">
                <a:solidFill>
                  <a:schemeClr val="bg1"/>
                </a:solidFill>
                <a:latin typeface="Calibri" panose="020F0502020204030204" pitchFamily="34" charset="0"/>
                <a:cs typeface="Calibri" panose="020F0502020204030204" pitchFamily="34" charset="0"/>
              </a:rPr>
              <a:t>analyHowsis</a:t>
            </a:r>
            <a:r>
              <a:rPr lang="en-US" dirty="0">
                <a:solidFill>
                  <a:schemeClr val="bg1"/>
                </a:solidFill>
                <a:latin typeface="Calibri" panose="020F0502020204030204" pitchFamily="34" charset="0"/>
                <a:cs typeface="Calibri" panose="020F0502020204030204" pitchFamily="34" charset="0"/>
              </a:rPr>
              <a:t> &amp; feature selection.</a:t>
            </a:r>
          </a:p>
          <a:p>
            <a:endParaRPr lang="en-US"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Post-model explainability: Explaining trained models.</a:t>
            </a:r>
          </a:p>
          <a:p>
            <a:endParaRPr lang="en-US" dirty="0">
              <a:solidFill>
                <a:schemeClr val="bg1"/>
              </a:solidFill>
              <a:latin typeface="Calibri" panose="020F0502020204030204" pitchFamily="34" charset="0"/>
              <a:cs typeface="Calibri" panose="020F0502020204030204" pitchFamily="34" charset="0"/>
            </a:endParaRPr>
          </a:p>
          <a:p>
            <a:r>
              <a:rPr lang="en-US" dirty="0" err="1">
                <a:solidFill>
                  <a:schemeClr val="bg1"/>
                </a:solidFill>
                <a:latin typeface="Calibri" panose="020F0502020204030204" pitchFamily="34" charset="0"/>
                <a:cs typeface="Calibri" panose="020F0502020204030204" pitchFamily="34" charset="0"/>
              </a:rPr>
              <a:t>Methods:Feature</a:t>
            </a:r>
            <a:r>
              <a:rPr lang="en-US" dirty="0">
                <a:solidFill>
                  <a:schemeClr val="bg1"/>
                </a:solidFill>
                <a:latin typeface="Calibri" panose="020F0502020204030204" pitchFamily="34" charset="0"/>
                <a:cs typeface="Calibri" panose="020F0502020204030204" pitchFamily="34" charset="0"/>
              </a:rPr>
              <a:t> importance </a:t>
            </a:r>
            <a:r>
              <a:rPr lang="en-US" dirty="0" err="1">
                <a:solidFill>
                  <a:schemeClr val="bg1"/>
                </a:solidFill>
                <a:latin typeface="Calibri" panose="020F0502020204030204" pitchFamily="34" charset="0"/>
                <a:cs typeface="Calibri" panose="020F0502020204030204" pitchFamily="34" charset="0"/>
              </a:rPr>
              <a:t>scores.Visualization</a:t>
            </a:r>
            <a:r>
              <a:rPr lang="en-US" dirty="0">
                <a:solidFill>
                  <a:schemeClr val="bg1"/>
                </a:solidFill>
                <a:latin typeface="Calibri" panose="020F0502020204030204" pitchFamily="34" charset="0"/>
                <a:cs typeface="Calibri" panose="020F0502020204030204" pitchFamily="34" charset="0"/>
              </a:rPr>
              <a:t> (heatmaps, graphs).</a:t>
            </a:r>
          </a:p>
          <a:p>
            <a:endParaRPr lang="en-US"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Natural language justification.</a:t>
            </a:r>
          </a:p>
          <a:p>
            <a:endParaRPr lang="en-US" dirty="0">
              <a:solidFill>
                <a:schemeClr val="bg1"/>
              </a:solidFill>
              <a:latin typeface="Calibri" panose="020F0502020204030204" pitchFamily="34" charset="0"/>
              <a:cs typeface="Calibri" panose="020F0502020204030204" pitchFamily="34" charset="0"/>
            </a:endParaRPr>
          </a:p>
          <a:p>
            <a:r>
              <a:rPr lang="en-US" dirty="0">
                <a:solidFill>
                  <a:schemeClr val="bg1"/>
                </a:solidFill>
                <a:latin typeface="Calibri" panose="020F0502020204030204" pitchFamily="34" charset="0"/>
                <a:cs typeface="Calibri" panose="020F0502020204030204" pitchFamily="34" charset="0"/>
              </a:rPr>
              <a:t>Example: “Loan rejected due to low income &amp; high credit usage</a:t>
            </a:r>
            <a:r>
              <a:rPr lang="en-US" dirty="0">
                <a:latin typeface="Calibri" panose="020F0502020204030204" pitchFamily="34" charset="0"/>
                <a:cs typeface="Calibri" panose="020F0502020204030204" pitchFamily="34" charset="0"/>
              </a:rPr>
              <a:t>.”---</a:t>
            </a:r>
            <a:endParaRPr lang="en-IN"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8B68717E-B160-DDDE-88B3-54E18C668648}"/>
              </a:ext>
            </a:extLst>
          </p:cNvPr>
          <p:cNvSpPr txBox="1"/>
          <p:nvPr/>
        </p:nvSpPr>
        <p:spPr>
          <a:xfrm>
            <a:off x="1231083" y="7386894"/>
            <a:ext cx="4432300" cy="4524315"/>
          </a:xfrm>
          <a:prstGeom prst="rect">
            <a:avLst/>
          </a:prstGeom>
          <a:noFill/>
        </p:spPr>
        <p:txBody>
          <a:bodyPr wrap="square" rtlCol="0">
            <a:spAutoFit/>
          </a:bodyPr>
          <a:lstStyle/>
          <a:p>
            <a:r>
              <a:rPr lang="en-IN" sz="3600" b="1" dirty="0">
                <a:solidFill>
                  <a:schemeClr val="bg1"/>
                </a:solidFill>
                <a:latin typeface="Calibri" panose="020F0502020204030204" pitchFamily="34" charset="0"/>
                <a:cs typeface="Calibri" panose="020F0502020204030204" pitchFamily="34" charset="0"/>
              </a:rPr>
              <a:t>Future of XAI</a:t>
            </a:r>
          </a:p>
          <a:p>
            <a:endParaRPr lang="en-IN" sz="3600" b="1" dirty="0">
              <a:solidFill>
                <a:schemeClr val="bg1"/>
              </a:solidFill>
              <a:latin typeface="Calibri" panose="020F0502020204030204" pitchFamily="34" charset="0"/>
              <a:cs typeface="Calibri" panose="020F0502020204030204" pitchFamily="34" charset="0"/>
            </a:endParaRPr>
          </a:p>
          <a:p>
            <a:r>
              <a:rPr lang="en-IN" dirty="0">
                <a:solidFill>
                  <a:schemeClr val="bg1"/>
                </a:solidFill>
                <a:latin typeface="Calibri" panose="020F0502020204030204" pitchFamily="34" charset="0"/>
                <a:cs typeface="Calibri" panose="020F0502020204030204" pitchFamily="34" charset="0"/>
              </a:rPr>
              <a:t>Mandatory explainability laws likely.</a:t>
            </a:r>
          </a:p>
          <a:p>
            <a:endParaRPr lang="en-IN" dirty="0">
              <a:solidFill>
                <a:schemeClr val="bg1"/>
              </a:solidFill>
              <a:latin typeface="Calibri" panose="020F0502020204030204" pitchFamily="34" charset="0"/>
              <a:cs typeface="Calibri" panose="020F0502020204030204" pitchFamily="34" charset="0"/>
            </a:endParaRPr>
          </a:p>
          <a:p>
            <a:r>
              <a:rPr lang="en-IN" dirty="0">
                <a:solidFill>
                  <a:schemeClr val="bg1"/>
                </a:solidFill>
                <a:latin typeface="Calibri" panose="020F0502020204030204" pitchFamily="34" charset="0"/>
                <a:cs typeface="Calibri" panose="020F0502020204030204" pitchFamily="34" charset="0"/>
              </a:rPr>
              <a:t>Hybrid AI – human + machine decision-making.</a:t>
            </a:r>
          </a:p>
          <a:p>
            <a:endParaRPr lang="en-IN" dirty="0">
              <a:solidFill>
                <a:schemeClr val="bg1"/>
              </a:solidFill>
              <a:latin typeface="Calibri" panose="020F0502020204030204" pitchFamily="34" charset="0"/>
              <a:cs typeface="Calibri" panose="020F0502020204030204" pitchFamily="34" charset="0"/>
            </a:endParaRPr>
          </a:p>
          <a:p>
            <a:r>
              <a:rPr lang="en-IN" dirty="0">
                <a:solidFill>
                  <a:schemeClr val="bg1"/>
                </a:solidFill>
                <a:latin typeface="Calibri" panose="020F0502020204030204" pitchFamily="34" charset="0"/>
                <a:cs typeface="Calibri" panose="020F0502020204030204" pitchFamily="34" charset="0"/>
              </a:rPr>
              <a:t>Explainability for deep neural networks (research focus).</a:t>
            </a:r>
          </a:p>
          <a:p>
            <a:endParaRPr lang="en-IN" dirty="0">
              <a:solidFill>
                <a:schemeClr val="bg1"/>
              </a:solidFill>
              <a:latin typeface="Calibri" panose="020F0502020204030204" pitchFamily="34" charset="0"/>
              <a:cs typeface="Calibri" panose="020F0502020204030204" pitchFamily="34" charset="0"/>
            </a:endParaRPr>
          </a:p>
          <a:p>
            <a:r>
              <a:rPr lang="en-IN" dirty="0">
                <a:solidFill>
                  <a:schemeClr val="bg1"/>
                </a:solidFill>
                <a:latin typeface="Calibri" panose="020F0502020204030204" pitchFamily="34" charset="0"/>
                <a:cs typeface="Calibri" panose="020F0502020204030204" pitchFamily="34" charset="0"/>
              </a:rPr>
              <a:t>Ethical &amp; responsible AI → mainstream demand.</a:t>
            </a:r>
          </a:p>
          <a:p>
            <a:endParaRPr lang="en-IN" dirty="0">
              <a:solidFill>
                <a:schemeClr val="bg1"/>
              </a:solidFill>
              <a:latin typeface="Calibri" panose="020F0502020204030204" pitchFamily="34" charset="0"/>
              <a:cs typeface="Calibri" panose="020F0502020204030204" pitchFamily="34" charset="0"/>
            </a:endParaRPr>
          </a:p>
          <a:p>
            <a:r>
              <a:rPr lang="en-IN" dirty="0">
                <a:solidFill>
                  <a:schemeClr val="bg1"/>
                </a:solidFill>
                <a:latin typeface="Calibri" panose="020F0502020204030204" pitchFamily="34" charset="0"/>
                <a:cs typeface="Calibri" panose="020F0502020204030204" pitchFamily="34" charset="0"/>
              </a:rPr>
              <a:t>Trustworthy AI = Competitive advantage.</a:t>
            </a:r>
          </a:p>
        </p:txBody>
      </p:sp>
    </p:spTree>
    <p:extLst>
      <p:ext uri="{BB962C8B-B14F-4D97-AF65-F5344CB8AC3E}">
        <p14:creationId xmlns:p14="http://schemas.microsoft.com/office/powerpoint/2010/main" val="1918930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246</TotalTime>
  <Words>1636</Words>
  <Application>Microsoft Office PowerPoint</Application>
  <PresentationFormat>Widescreen</PresentationFormat>
  <Paragraphs>295</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Aptos</vt:lpstr>
      <vt:lpstr>Aptos Display</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Nisha</dc:creator>
  <cp:lastModifiedBy>Nisha</cp:lastModifiedBy>
  <cp:revision>3</cp:revision>
  <dcterms:created xsi:type="dcterms:W3CDTF">2025-08-25T17:20:15Z</dcterms:created>
  <dcterms:modified xsi:type="dcterms:W3CDTF">2025-09-10T14:07:33Z</dcterms:modified>
</cp:coreProperties>
</file>